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76" r:id="rId5"/>
    <p:sldId id="277" r:id="rId6"/>
    <p:sldId id="259" r:id="rId7"/>
    <p:sldId id="260" r:id="rId8"/>
    <p:sldId id="278" r:id="rId9"/>
    <p:sldId id="279" r:id="rId10"/>
    <p:sldId id="261" r:id="rId11"/>
    <p:sldId id="280" r:id="rId12"/>
    <p:sldId id="281" r:id="rId13"/>
    <p:sldId id="262" r:id="rId14"/>
    <p:sldId id="273" r:id="rId15"/>
    <p:sldId id="274" r:id="rId16"/>
    <p:sldId id="263" r:id="rId17"/>
    <p:sldId id="264" r:id="rId18"/>
    <p:sldId id="265" r:id="rId19"/>
    <p:sldId id="270" r:id="rId20"/>
    <p:sldId id="271" r:id="rId21"/>
    <p:sldId id="275" r:id="rId22"/>
    <p:sldId id="266" r:id="rId23"/>
    <p:sldId id="282" r:id="rId24"/>
    <p:sldId id="269" r:id="rId25"/>
    <p:sldId id="268" r:id="rId26"/>
    <p:sldId id="267" r:id="rId27"/>
    <p:sldId id="27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8095B0-DFBC-4C48-8F72-09B4C09BD598}"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198927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8095B0-DFBC-4C48-8F72-09B4C09BD598}"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1784937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8095B0-DFBC-4C48-8F72-09B4C09BD598}"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F560B01-9424-4A23-8A40-DC8F5D7DAF9E}"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3880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38095B0-DFBC-4C48-8F72-09B4C09BD598}"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2402744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38095B0-DFBC-4C48-8F72-09B4C09BD598}"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F560B01-9424-4A23-8A40-DC8F5D7DAF9E}"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06304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38095B0-DFBC-4C48-8F72-09B4C09BD598}"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345510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8095B0-DFBC-4C48-8F72-09B4C09BD598}"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3014811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8095B0-DFBC-4C48-8F72-09B4C09BD598}"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201245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8095B0-DFBC-4C48-8F72-09B4C09BD598}"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1640775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8095B0-DFBC-4C48-8F72-09B4C09BD598}"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1205509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8095B0-DFBC-4C48-8F72-09B4C09BD598}"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58757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8095B0-DFBC-4C48-8F72-09B4C09BD598}" type="datetimeFigureOut">
              <a:rPr lang="en-IN" smtClean="0"/>
              <a:t>14-04-2022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24808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8095B0-DFBC-4C48-8F72-09B4C09BD598}" type="datetimeFigureOut">
              <a:rPr lang="en-IN" smtClean="0"/>
              <a:t>14-04-2022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4272966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095B0-DFBC-4C48-8F72-09B4C09BD598}" type="datetimeFigureOut">
              <a:rPr lang="en-IN" smtClean="0"/>
              <a:t>14-04-2022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26633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8095B0-DFBC-4C48-8F72-09B4C09BD598}"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78397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8095B0-DFBC-4C48-8F72-09B4C09BD598}"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F560B01-9424-4A23-8A40-DC8F5D7DAF9E}" type="slidenum">
              <a:rPr lang="en-IN" smtClean="0"/>
              <a:t>‹#›</a:t>
            </a:fld>
            <a:endParaRPr lang="en-IN"/>
          </a:p>
        </p:txBody>
      </p:sp>
    </p:spTree>
    <p:extLst>
      <p:ext uri="{BB962C8B-B14F-4D97-AF65-F5344CB8AC3E}">
        <p14:creationId xmlns:p14="http://schemas.microsoft.com/office/powerpoint/2010/main" val="978127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38095B0-DFBC-4C48-8F72-09B4C09BD598}" type="datetimeFigureOut">
              <a:rPr lang="en-IN" smtClean="0"/>
              <a:t>14-04-2022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F560B01-9424-4A23-8A40-DC8F5D7DAF9E}" type="slidenum">
              <a:rPr lang="en-IN" smtClean="0"/>
              <a:t>‹#›</a:t>
            </a:fld>
            <a:endParaRPr lang="en-IN"/>
          </a:p>
        </p:txBody>
      </p:sp>
    </p:spTree>
    <p:extLst>
      <p:ext uri="{BB962C8B-B14F-4D97-AF65-F5344CB8AC3E}">
        <p14:creationId xmlns:p14="http://schemas.microsoft.com/office/powerpoint/2010/main" val="236764150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8.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jp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8.xml"/><Relationship Id="rId5" Type="http://schemas.openxmlformats.org/officeDocument/2006/relationships/image" Target="../media/image38.jp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0AC4-7707-4BB3-818C-06C17A0971AA}"/>
              </a:ext>
            </a:extLst>
          </p:cNvPr>
          <p:cNvSpPr>
            <a:spLocks noGrp="1"/>
          </p:cNvSpPr>
          <p:nvPr>
            <p:ph type="ctrTitle"/>
          </p:nvPr>
        </p:nvSpPr>
        <p:spPr>
          <a:xfrm>
            <a:off x="2352583" y="0"/>
            <a:ext cx="10963073" cy="2262781"/>
          </a:xfrm>
        </p:spPr>
        <p:txBody>
          <a:bodyPr/>
          <a:lstStyle/>
          <a:p>
            <a:r>
              <a:rPr lang="en-IN" dirty="0"/>
              <a:t>ELECTRIC GO-KART PROJECT </a:t>
            </a:r>
          </a:p>
        </p:txBody>
      </p:sp>
      <p:sp>
        <p:nvSpPr>
          <p:cNvPr id="3" name="Subtitle 2">
            <a:extLst>
              <a:ext uri="{FF2B5EF4-FFF2-40B4-BE49-F238E27FC236}">
                <a16:creationId xmlns:a16="http://schemas.microsoft.com/office/drawing/2014/main" id="{2E7C72E4-4EA3-40A0-BCEC-AD8C8821CAD1}"/>
              </a:ext>
            </a:extLst>
          </p:cNvPr>
          <p:cNvSpPr>
            <a:spLocks noGrp="1"/>
          </p:cNvSpPr>
          <p:nvPr>
            <p:ph type="subTitle" idx="1"/>
          </p:nvPr>
        </p:nvSpPr>
        <p:spPr>
          <a:xfrm>
            <a:off x="2905902" y="2867488"/>
            <a:ext cx="8915399" cy="3835154"/>
          </a:xfrm>
        </p:spPr>
        <p:txBody>
          <a:bodyPr>
            <a:normAutofit/>
          </a:bodyPr>
          <a:lstStyle/>
          <a:p>
            <a:r>
              <a:rPr lang="en-IN" dirty="0"/>
              <a:t>Subject Code - MER-389</a:t>
            </a:r>
          </a:p>
          <a:p>
            <a:r>
              <a:rPr lang="en-IN" dirty="0"/>
              <a:t>Department - Mechanical (ME-1)</a:t>
            </a:r>
          </a:p>
          <a:p>
            <a:r>
              <a:rPr lang="en-IN" dirty="0"/>
              <a:t>Batch – 2019/2023</a:t>
            </a:r>
          </a:p>
          <a:p>
            <a:endParaRPr lang="en-IN" dirty="0"/>
          </a:p>
          <a:p>
            <a:pPr algn="r"/>
            <a:r>
              <a:rPr lang="en-IN" dirty="0"/>
              <a:t>By-</a:t>
            </a:r>
          </a:p>
          <a:p>
            <a:pPr algn="r"/>
            <a:r>
              <a:rPr lang="en-IN" dirty="0"/>
              <a:t>(19BME1095) Chetan Salunke</a:t>
            </a:r>
          </a:p>
          <a:p>
            <a:pPr algn="r"/>
            <a:r>
              <a:rPr lang="en-IN" dirty="0"/>
              <a:t>(19BME1087) Saurabh Sharma</a:t>
            </a:r>
          </a:p>
          <a:p>
            <a:pPr algn="r"/>
            <a:r>
              <a:rPr lang="en-IN" dirty="0"/>
              <a:t>(19BME1089) Divesh  Thakur</a:t>
            </a:r>
          </a:p>
          <a:p>
            <a:pPr algn="r"/>
            <a:r>
              <a:rPr lang="en-IN" dirty="0"/>
              <a:t>(19BME1090)Harshit Sharma</a:t>
            </a:r>
          </a:p>
          <a:p>
            <a:endParaRPr lang="en-IN" dirty="0"/>
          </a:p>
          <a:p>
            <a:endParaRPr lang="en-IN" dirty="0"/>
          </a:p>
        </p:txBody>
      </p:sp>
      <p:pic>
        <p:nvPicPr>
          <p:cNvPr id="6" name="Picture 5">
            <a:extLst>
              <a:ext uri="{FF2B5EF4-FFF2-40B4-BE49-F238E27FC236}">
                <a16:creationId xmlns:a16="http://schemas.microsoft.com/office/drawing/2014/main" id="{25FABE8B-43ED-4893-B031-A042CA54FAD1}"/>
              </a:ext>
            </a:extLst>
          </p:cNvPr>
          <p:cNvPicPr/>
          <p:nvPr/>
        </p:nvPicPr>
        <p:blipFill>
          <a:blip r:embed="rId2"/>
          <a:stretch>
            <a:fillRect/>
          </a:stretch>
        </p:blipFill>
        <p:spPr>
          <a:xfrm>
            <a:off x="394177" y="292963"/>
            <a:ext cx="1594421" cy="621437"/>
          </a:xfrm>
          <a:prstGeom prst="rect">
            <a:avLst/>
          </a:prstGeom>
        </p:spPr>
      </p:pic>
    </p:spTree>
    <p:extLst>
      <p:ext uri="{BB962C8B-B14F-4D97-AF65-F5344CB8AC3E}">
        <p14:creationId xmlns:p14="http://schemas.microsoft.com/office/powerpoint/2010/main" val="2937654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9A49-9037-4C81-9005-3E2FFA9028A2}"/>
              </a:ext>
            </a:extLst>
          </p:cNvPr>
          <p:cNvSpPr>
            <a:spLocks noGrp="1"/>
          </p:cNvSpPr>
          <p:nvPr>
            <p:ph type="title"/>
          </p:nvPr>
        </p:nvSpPr>
        <p:spPr>
          <a:xfrm>
            <a:off x="2784521" y="949041"/>
            <a:ext cx="8915399" cy="860400"/>
          </a:xfrm>
        </p:spPr>
        <p:txBody>
          <a:bodyPr>
            <a:normAutofit/>
          </a:bodyPr>
          <a:lstStyle/>
          <a:p>
            <a:r>
              <a:rPr lang="en-IN" sz="2000" dirty="0"/>
              <a:t>Chassis</a:t>
            </a:r>
          </a:p>
        </p:txBody>
      </p:sp>
      <p:sp>
        <p:nvSpPr>
          <p:cNvPr id="4" name="Text Placeholder 3">
            <a:extLst>
              <a:ext uri="{FF2B5EF4-FFF2-40B4-BE49-F238E27FC236}">
                <a16:creationId xmlns:a16="http://schemas.microsoft.com/office/drawing/2014/main" id="{AB34350D-6CCA-41FA-8375-92B36957421F}"/>
              </a:ext>
            </a:extLst>
          </p:cNvPr>
          <p:cNvSpPr>
            <a:spLocks noGrp="1"/>
          </p:cNvSpPr>
          <p:nvPr>
            <p:ph type="body" idx="1"/>
          </p:nvPr>
        </p:nvSpPr>
        <p:spPr>
          <a:xfrm>
            <a:off x="1927412" y="2393575"/>
            <a:ext cx="9700790" cy="3030071"/>
          </a:xfrm>
        </p:spPr>
        <p:txBody>
          <a:bodyPr>
            <a:normAutofit/>
          </a:bodyPr>
          <a:lstStyle/>
          <a:p>
            <a:r>
              <a:rPr lang="en-IN" sz="1500" dirty="0">
                <a:solidFill>
                  <a:schemeClr val="bg1">
                    <a:lumMod val="50000"/>
                  </a:schemeClr>
                </a:solidFill>
                <a:effectLst/>
                <a:ea typeface="Times New Roman" panose="02020603050405020304" pitchFamily="18" charset="0"/>
              </a:rPr>
              <a:t>The chassis of a go-kart or also known as the go-kart frame is like a foundation that attached to the axles and holds the engine of the go-kart. It is crucial to have a good design of chassis that will it gives the go-kart better traction for the driver to especially diving in corners at high speeds. Hence, according to Walker (2005), the absence of conventional suspension in go-kart compare to a normal vehicle requires the chassis itself to be flexible as a replacement of the suspensions. Yet, the go-kart chassis has to be rigid enough to withstand the strains it might experience such as weight of the drivers. In addition, a good traction from a proper design will also have less vibration which resulting a longer chassis life span.    </a:t>
            </a:r>
          </a:p>
          <a:p>
            <a:r>
              <a:rPr lang="en-IN" sz="1500" dirty="0">
                <a:solidFill>
                  <a:schemeClr val="bg1">
                    <a:lumMod val="50000"/>
                  </a:schemeClr>
                </a:solidFill>
                <a:effectLst/>
                <a:ea typeface="Times New Roman" panose="02020603050405020304" pitchFamily="18" charset="0"/>
              </a:rPr>
              <a:t>There are four types of chassis which are caged, open, offset and straight chassis. A caged chassis have a roll cage that surrounds and protect the driver in an event of a roll-over </a:t>
            </a:r>
          </a:p>
          <a:p>
            <a:endParaRPr lang="en-IN" dirty="0"/>
          </a:p>
        </p:txBody>
      </p:sp>
      <p:sp>
        <p:nvSpPr>
          <p:cNvPr id="6" name="TextBox 5">
            <a:extLst>
              <a:ext uri="{FF2B5EF4-FFF2-40B4-BE49-F238E27FC236}">
                <a16:creationId xmlns:a16="http://schemas.microsoft.com/office/drawing/2014/main" id="{1D5F5465-309D-48BD-BF17-17CFA565D676}"/>
              </a:ext>
            </a:extLst>
          </p:cNvPr>
          <p:cNvSpPr txBox="1"/>
          <p:nvPr/>
        </p:nvSpPr>
        <p:spPr>
          <a:xfrm>
            <a:off x="10466773" y="225037"/>
            <a:ext cx="1565429"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Chetan Salunke</a:t>
            </a:r>
          </a:p>
        </p:txBody>
      </p:sp>
    </p:spTree>
    <p:extLst>
      <p:ext uri="{BB962C8B-B14F-4D97-AF65-F5344CB8AC3E}">
        <p14:creationId xmlns:p14="http://schemas.microsoft.com/office/powerpoint/2010/main" val="1369920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9592-6A76-4D6E-9DFA-3530B387E65C}"/>
              </a:ext>
            </a:extLst>
          </p:cNvPr>
          <p:cNvSpPr>
            <a:spLocks noGrp="1"/>
          </p:cNvSpPr>
          <p:nvPr>
            <p:ph type="title"/>
          </p:nvPr>
        </p:nvSpPr>
        <p:spPr/>
        <p:txBody>
          <a:bodyPr/>
          <a:lstStyle/>
          <a:p>
            <a:r>
              <a:rPr lang="en-IN" dirty="0"/>
              <a:t>Engine Mounting</a:t>
            </a:r>
          </a:p>
        </p:txBody>
      </p:sp>
      <p:sp>
        <p:nvSpPr>
          <p:cNvPr id="4" name="Text Placeholder 3">
            <a:extLst>
              <a:ext uri="{FF2B5EF4-FFF2-40B4-BE49-F238E27FC236}">
                <a16:creationId xmlns:a16="http://schemas.microsoft.com/office/drawing/2014/main" id="{599B908F-31BD-4B34-9543-A7D516F8BEF6}"/>
              </a:ext>
            </a:extLst>
          </p:cNvPr>
          <p:cNvSpPr>
            <a:spLocks noGrp="1"/>
          </p:cNvSpPr>
          <p:nvPr>
            <p:ph type="body" sz="half" idx="2"/>
          </p:nvPr>
        </p:nvSpPr>
        <p:spPr>
          <a:xfrm>
            <a:off x="1138518" y="1706190"/>
            <a:ext cx="4955893" cy="4506352"/>
          </a:xfrm>
        </p:spPr>
        <p:txBody>
          <a:bodyPr>
            <a:normAutofit/>
          </a:bodyPr>
          <a:lstStyle/>
          <a:p>
            <a:r>
              <a:rPr lang="en-IN" dirty="0">
                <a:solidFill>
                  <a:schemeClr val="bg1">
                    <a:lumMod val="50000"/>
                  </a:schemeClr>
                </a:solidFill>
                <a:effectLst/>
                <a:ea typeface="Times New Roman" panose="02020603050405020304" pitchFamily="18" charset="0"/>
              </a:rPr>
              <a:t>Engine mounting is of flexible type. Any go kart engine can be mounted on the go kart, irrespective of its size and power. Most of the time, the chain length may vary due to external factors such as temperature changes, dragging of the chain or a loose sprocket. Usage of this mechanism allows us to tighten or loosen the chain easily. Since the tray is directly attached to the chassis, the engine load is evenly distributed.  This flexible mounting consists of a metal tray directly attached to the chassis on which the engine is mounted. The position of the tray can be changed by adjusting the nut bolt mechanism present in it. During most of the test runs, the vehicle had the problem of unwanted chain slagging. So to rectify this, this mechanism was introduced. </a:t>
            </a:r>
          </a:p>
          <a:p>
            <a:endParaRPr lang="en-IN" dirty="0"/>
          </a:p>
        </p:txBody>
      </p:sp>
      <p:pic>
        <p:nvPicPr>
          <p:cNvPr id="5" name="Content Placeholder 4">
            <a:extLst>
              <a:ext uri="{FF2B5EF4-FFF2-40B4-BE49-F238E27FC236}">
                <a16:creationId xmlns:a16="http://schemas.microsoft.com/office/drawing/2014/main" id="{1316B0F8-6E80-4522-9242-226C8964ECE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88487" y="2372238"/>
            <a:ext cx="2657475" cy="1724025"/>
          </a:xfrm>
          <a:prstGeom prst="rect">
            <a:avLst/>
          </a:prstGeom>
          <a:noFill/>
          <a:ln>
            <a:noFill/>
          </a:ln>
        </p:spPr>
      </p:pic>
    </p:spTree>
    <p:extLst>
      <p:ext uri="{BB962C8B-B14F-4D97-AF65-F5344CB8AC3E}">
        <p14:creationId xmlns:p14="http://schemas.microsoft.com/office/powerpoint/2010/main" val="2504523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8D55-8030-4DF9-B43D-4EC43F5CDAB2}"/>
              </a:ext>
            </a:extLst>
          </p:cNvPr>
          <p:cNvSpPr>
            <a:spLocks noGrp="1"/>
          </p:cNvSpPr>
          <p:nvPr>
            <p:ph type="title"/>
          </p:nvPr>
        </p:nvSpPr>
        <p:spPr/>
        <p:txBody>
          <a:bodyPr/>
          <a:lstStyle/>
          <a:p>
            <a:r>
              <a:rPr lang="en-IN" dirty="0"/>
              <a:t>Chain and Sprocket</a:t>
            </a:r>
          </a:p>
        </p:txBody>
      </p:sp>
      <p:sp>
        <p:nvSpPr>
          <p:cNvPr id="4" name="Text Placeholder 3">
            <a:extLst>
              <a:ext uri="{FF2B5EF4-FFF2-40B4-BE49-F238E27FC236}">
                <a16:creationId xmlns:a16="http://schemas.microsoft.com/office/drawing/2014/main" id="{4F04270D-6EDE-492D-AA64-21BBF2A67120}"/>
              </a:ext>
            </a:extLst>
          </p:cNvPr>
          <p:cNvSpPr>
            <a:spLocks noGrp="1"/>
          </p:cNvSpPr>
          <p:nvPr>
            <p:ph type="body" sz="half" idx="2"/>
          </p:nvPr>
        </p:nvSpPr>
        <p:spPr>
          <a:xfrm>
            <a:off x="1604682" y="1598612"/>
            <a:ext cx="4489729" cy="4470493"/>
          </a:xfrm>
        </p:spPr>
        <p:txBody>
          <a:bodyPr>
            <a:normAutofit/>
          </a:bodyPr>
          <a:lstStyle/>
          <a:p>
            <a:r>
              <a:rPr lang="en-IN" dirty="0">
                <a:solidFill>
                  <a:schemeClr val="bg1">
                    <a:lumMod val="50000"/>
                  </a:schemeClr>
                </a:solidFill>
                <a:effectLst/>
                <a:ea typeface="Times New Roman" panose="02020603050405020304" pitchFamily="18" charset="0"/>
                <a:cs typeface="Times New Roman" panose="02020603050405020304" pitchFamily="18" charset="0"/>
              </a:rPr>
              <a:t>In the case of go-kart chains, it is possible to modify the overall gear ratio of the chain drive by varying the diameter (and therefore, the tooth count) of the sprockets on each side of the chain. This is the basis of derailleur gears. A multi-speed g-kart, by providing two or three different-sized driving sprockets and up to 11 (as of 2014) different-sized driven sprockets, allows up to 33 different gear ratios. The resulting lower gear ratios make the bike easier to pedal up hills while the higher gear ratios make the bike more powerful to pedal on flats and downhill. In a similar way, manually changing the sprockets on a motorcycle can change the characteristics of acceleration and top speed by modifying the final drive gear ratio</a:t>
            </a:r>
            <a:endParaRPr lang="en-IN" dirty="0">
              <a:solidFill>
                <a:schemeClr val="bg1">
                  <a:lumMod val="50000"/>
                </a:schemeClr>
              </a:solidFill>
              <a:cs typeface="Times New Roman" panose="02020603050405020304" pitchFamily="18" charset="0"/>
            </a:endParaRPr>
          </a:p>
        </p:txBody>
      </p:sp>
      <p:pic>
        <p:nvPicPr>
          <p:cNvPr id="7" name="Content Placeholder 6">
            <a:extLst>
              <a:ext uri="{FF2B5EF4-FFF2-40B4-BE49-F238E27FC236}">
                <a16:creationId xmlns:a16="http://schemas.microsoft.com/office/drawing/2014/main" id="{3B4FD8C3-DFFC-44F9-BDD8-B046197792C4}"/>
              </a:ext>
            </a:extLst>
          </p:cNvPr>
          <p:cNvPicPr>
            <a:picLocks noGrp="1"/>
          </p:cNvPicPr>
          <p:nvPr>
            <p:ph idx="1"/>
          </p:nvPr>
        </p:nvPicPr>
        <p:blipFill>
          <a:blip r:embed="rId2"/>
          <a:stretch>
            <a:fillRect/>
          </a:stretch>
        </p:blipFill>
        <p:spPr>
          <a:xfrm>
            <a:off x="7448053" y="1677334"/>
            <a:ext cx="3541119" cy="3503332"/>
          </a:xfrm>
          <a:prstGeom prst="rect">
            <a:avLst/>
          </a:prstGeom>
        </p:spPr>
      </p:pic>
    </p:spTree>
    <p:extLst>
      <p:ext uri="{BB962C8B-B14F-4D97-AF65-F5344CB8AC3E}">
        <p14:creationId xmlns:p14="http://schemas.microsoft.com/office/powerpoint/2010/main" val="3524620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12F70-38B9-42D7-BFD8-66D0C9DD4A82}"/>
              </a:ext>
            </a:extLst>
          </p:cNvPr>
          <p:cNvSpPr>
            <a:spLocks noGrp="1"/>
          </p:cNvSpPr>
          <p:nvPr>
            <p:ph type="title"/>
          </p:nvPr>
        </p:nvSpPr>
        <p:spPr/>
        <p:txBody>
          <a:bodyPr/>
          <a:lstStyle/>
          <a:p>
            <a:r>
              <a:rPr lang="en-IN" dirty="0"/>
              <a:t>Steering System</a:t>
            </a:r>
          </a:p>
        </p:txBody>
      </p:sp>
      <p:pic>
        <p:nvPicPr>
          <p:cNvPr id="6" name="Content Placeholder 5">
            <a:extLst>
              <a:ext uri="{FF2B5EF4-FFF2-40B4-BE49-F238E27FC236}">
                <a16:creationId xmlns:a16="http://schemas.microsoft.com/office/drawing/2014/main" id="{6DEA0AF3-DA59-4F7E-89FE-14FBA10F40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2620" y="630349"/>
            <a:ext cx="3939573" cy="2594865"/>
          </a:xfrm>
        </p:spPr>
      </p:pic>
      <p:sp>
        <p:nvSpPr>
          <p:cNvPr id="4" name="Text Placeholder 3">
            <a:extLst>
              <a:ext uri="{FF2B5EF4-FFF2-40B4-BE49-F238E27FC236}">
                <a16:creationId xmlns:a16="http://schemas.microsoft.com/office/drawing/2014/main" id="{C9FCDED3-091F-4420-B74C-F98136D3E415}"/>
              </a:ext>
            </a:extLst>
          </p:cNvPr>
          <p:cNvSpPr>
            <a:spLocks noGrp="1"/>
          </p:cNvSpPr>
          <p:nvPr>
            <p:ph type="body" sz="half" idx="2"/>
          </p:nvPr>
        </p:nvSpPr>
        <p:spPr>
          <a:xfrm>
            <a:off x="1500326" y="1598613"/>
            <a:ext cx="4594085" cy="4262436"/>
          </a:xfrm>
        </p:spPr>
        <p:txBody>
          <a:bodyPr>
            <a:normAutofit lnSpcReduction="10000"/>
          </a:bodyPr>
          <a:lstStyle/>
          <a:p>
            <a:r>
              <a:rPr lang="en-IN" dirty="0"/>
              <a:t>The steering system must be able to control (simultaneously) at least two (2) wheels. The steering system must have positive steering stops that prevent the steering linkages from locking up either in RH or LH turning</a:t>
            </a:r>
          </a:p>
          <a:p>
            <a:r>
              <a:rPr lang="en-IN" sz="1800" dirty="0"/>
              <a:t>Toe angle </a:t>
            </a:r>
          </a:p>
          <a:p>
            <a:r>
              <a:rPr lang="en-IN" dirty="0"/>
              <a:t>Toe angle is the angle that a wheels makes with a line drawn parallel to the length of the car when viewed from above </a:t>
            </a:r>
          </a:p>
          <a:p>
            <a:r>
              <a:rPr lang="en-IN" sz="1800" dirty="0"/>
              <a:t>Negative and positive toe angle </a:t>
            </a:r>
          </a:p>
          <a:p>
            <a:r>
              <a:rPr lang="en-IN" dirty="0"/>
              <a:t>1)Toe in </a:t>
            </a:r>
          </a:p>
          <a:p>
            <a:r>
              <a:rPr lang="en-IN" dirty="0"/>
              <a:t>2)Toe out</a:t>
            </a:r>
          </a:p>
          <a:p>
            <a:r>
              <a:rPr lang="en-IN" dirty="0"/>
              <a:t>3)Neutral </a:t>
            </a:r>
          </a:p>
          <a:p>
            <a:endParaRPr lang="en-IN" dirty="0"/>
          </a:p>
          <a:p>
            <a:r>
              <a:rPr lang="en-IN" dirty="0"/>
              <a:t>We used neutral steering system in go-kart</a:t>
            </a:r>
          </a:p>
        </p:txBody>
      </p:sp>
      <p:pic>
        <p:nvPicPr>
          <p:cNvPr id="12" name="Picture 11">
            <a:extLst>
              <a:ext uri="{FF2B5EF4-FFF2-40B4-BE49-F238E27FC236}">
                <a16:creationId xmlns:a16="http://schemas.microsoft.com/office/drawing/2014/main" id="{13073606-859D-42E1-92B5-493E5FC9D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80" y="3818725"/>
            <a:ext cx="3939573" cy="2621607"/>
          </a:xfrm>
          <a:prstGeom prst="rect">
            <a:avLst/>
          </a:prstGeom>
        </p:spPr>
      </p:pic>
      <p:sp>
        <p:nvSpPr>
          <p:cNvPr id="7" name="TextBox 6">
            <a:extLst>
              <a:ext uri="{FF2B5EF4-FFF2-40B4-BE49-F238E27FC236}">
                <a16:creationId xmlns:a16="http://schemas.microsoft.com/office/drawing/2014/main" id="{676B77D9-2F34-4915-94DC-7A4500192994}"/>
              </a:ext>
            </a:extLst>
          </p:cNvPr>
          <p:cNvSpPr txBox="1"/>
          <p:nvPr/>
        </p:nvSpPr>
        <p:spPr>
          <a:xfrm>
            <a:off x="10608817" y="186593"/>
            <a:ext cx="1508092"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a:t>
            </a:r>
            <a:r>
              <a:rPr lang="en-IN" sz="1100" dirty="0" err="1">
                <a:effectLst/>
                <a:ea typeface="Calibri" panose="020F0502020204030204" pitchFamily="34" charset="0"/>
                <a:cs typeface="Mangal" panose="02040503050203030202" pitchFamily="18" charset="0"/>
              </a:rPr>
              <a:t>Divesh</a:t>
            </a:r>
            <a:r>
              <a:rPr lang="en-IN" sz="1100" dirty="0">
                <a:effectLst/>
                <a:ea typeface="Calibri" panose="020F0502020204030204" pitchFamily="34" charset="0"/>
                <a:cs typeface="Mangal" panose="02040503050203030202" pitchFamily="18" charset="0"/>
              </a:rPr>
              <a:t>  Thakur</a:t>
            </a:r>
          </a:p>
        </p:txBody>
      </p:sp>
    </p:spTree>
    <p:extLst>
      <p:ext uri="{BB962C8B-B14F-4D97-AF65-F5344CB8AC3E}">
        <p14:creationId xmlns:p14="http://schemas.microsoft.com/office/powerpoint/2010/main" val="1439933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A706C-9AB3-4287-86D4-9E0D94DB8273}"/>
              </a:ext>
            </a:extLst>
          </p:cNvPr>
          <p:cNvSpPr>
            <a:spLocks noGrp="1"/>
          </p:cNvSpPr>
          <p:nvPr>
            <p:ph type="title"/>
          </p:nvPr>
        </p:nvSpPr>
        <p:spPr/>
        <p:txBody>
          <a:bodyPr/>
          <a:lstStyle/>
          <a:p>
            <a:r>
              <a:rPr lang="en-IN" dirty="0"/>
              <a:t>Steering System</a:t>
            </a:r>
          </a:p>
        </p:txBody>
      </p:sp>
      <p:sp>
        <p:nvSpPr>
          <p:cNvPr id="3" name="Content Placeholder 2">
            <a:extLst>
              <a:ext uri="{FF2B5EF4-FFF2-40B4-BE49-F238E27FC236}">
                <a16:creationId xmlns:a16="http://schemas.microsoft.com/office/drawing/2014/main" id="{C2FE3593-F734-4AB5-B274-3C202241194F}"/>
              </a:ext>
            </a:extLst>
          </p:cNvPr>
          <p:cNvSpPr>
            <a:spLocks noGrp="1"/>
          </p:cNvSpPr>
          <p:nvPr>
            <p:ph idx="1"/>
          </p:nvPr>
        </p:nvSpPr>
        <p:spPr/>
        <p:txBody>
          <a:bodyPr>
            <a:normAutofit/>
          </a:bodyPr>
          <a:lstStyle/>
          <a:p>
            <a:pPr marL="269875" marR="168910" indent="359410" algn="just">
              <a:lnSpc>
                <a:spcPct val="103000"/>
              </a:lnSpc>
              <a:spcAft>
                <a:spcPts val="60"/>
              </a:spcAft>
            </a:pPr>
            <a:r>
              <a:rPr lang="en-IN" sz="1500" dirty="0">
                <a:solidFill>
                  <a:schemeClr val="bg1">
                    <a:lumMod val="50000"/>
                  </a:schemeClr>
                </a:solidFill>
                <a:effectLst/>
                <a:ea typeface="Times New Roman" panose="02020603050405020304" pitchFamily="18" charset="0"/>
              </a:rPr>
              <a:t>The steering system is designed to withstand the stress of safely the vehicle through any type of possible condition at the time of driving. The purpose of the steering system is to provide directional control of the vehicle with minimum input. The main goal for steering radius of 4m or less and have 100% Ackerman steering.  </a:t>
            </a:r>
          </a:p>
          <a:p>
            <a:pPr marL="269875" marR="168910" indent="359410" algn="just">
              <a:lnSpc>
                <a:spcPct val="103000"/>
              </a:lnSpc>
              <a:spcAft>
                <a:spcPts val="60"/>
              </a:spcAft>
            </a:pPr>
            <a:r>
              <a:rPr lang="en-IN" sz="1500" dirty="0">
                <a:solidFill>
                  <a:schemeClr val="bg1">
                    <a:lumMod val="50000"/>
                  </a:schemeClr>
                </a:solidFill>
                <a:effectLst/>
                <a:ea typeface="Times New Roman" panose="02020603050405020304" pitchFamily="18" charset="0"/>
              </a:rPr>
              <a:t>Steering system must be controlled by a steering wheel which a continuous rim not incorporating any reflex angles in its basic shape. The upper and lower 1/3 of the circumference may be straight or of a different radius to the rest of the wheel. The rim must be manufactured with a metallic structure made of steel or </a:t>
            </a:r>
            <a:r>
              <a:rPr lang="en-IN" sz="1500" dirty="0">
                <a:solidFill>
                  <a:schemeClr val="bg1">
                    <a:lumMod val="50000"/>
                  </a:schemeClr>
                </a:solidFill>
                <a:ea typeface="Times New Roman" panose="02020603050405020304" pitchFamily="18" charset="0"/>
              </a:rPr>
              <a:t>A</a:t>
            </a:r>
            <a:r>
              <a:rPr lang="en-IN" sz="1500" dirty="0">
                <a:solidFill>
                  <a:schemeClr val="bg1">
                    <a:lumMod val="50000"/>
                  </a:schemeClr>
                </a:solidFill>
                <a:effectLst/>
                <a:ea typeface="Times New Roman" panose="02020603050405020304" pitchFamily="18" charset="0"/>
              </a:rPr>
              <a:t>luminium. Any device mounted on the steering wheel must not protrude by more than 20 mm from the plane forward of the steering wheel and must not have sharp edges. Flexible steering controls by cable or chain are forbidden. All parts of the steering must have a method of attachment offering maximum safety (split pins, nuts or burred bolts). The steering column must have a minimum diameter of 18 mm and a minimum wall thickness of 1.8 mm. It must be mounted with a safety clip system for the lower bearing restraint nut. The steering column must be made of steel. </a:t>
            </a:r>
          </a:p>
          <a:p>
            <a:endParaRPr lang="en-IN" dirty="0"/>
          </a:p>
        </p:txBody>
      </p:sp>
    </p:spTree>
    <p:extLst>
      <p:ext uri="{BB962C8B-B14F-4D97-AF65-F5344CB8AC3E}">
        <p14:creationId xmlns:p14="http://schemas.microsoft.com/office/powerpoint/2010/main" val="159061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669B-43EF-4128-91D1-17B1FC773F95}"/>
              </a:ext>
            </a:extLst>
          </p:cNvPr>
          <p:cNvSpPr>
            <a:spLocks noGrp="1"/>
          </p:cNvSpPr>
          <p:nvPr>
            <p:ph type="title"/>
          </p:nvPr>
        </p:nvSpPr>
        <p:spPr/>
        <p:txBody>
          <a:bodyPr/>
          <a:lstStyle/>
          <a:p>
            <a:r>
              <a:rPr lang="en-IN" dirty="0"/>
              <a:t>Consideration</a:t>
            </a:r>
          </a:p>
        </p:txBody>
      </p:sp>
      <p:sp>
        <p:nvSpPr>
          <p:cNvPr id="4" name="Text Placeholder 3">
            <a:extLst>
              <a:ext uri="{FF2B5EF4-FFF2-40B4-BE49-F238E27FC236}">
                <a16:creationId xmlns:a16="http://schemas.microsoft.com/office/drawing/2014/main" id="{A580A7BD-BAAD-4904-ABDB-EB0D6FB79C56}"/>
              </a:ext>
            </a:extLst>
          </p:cNvPr>
          <p:cNvSpPr>
            <a:spLocks noGrp="1"/>
          </p:cNvSpPr>
          <p:nvPr>
            <p:ph type="body" sz="half" idx="2"/>
          </p:nvPr>
        </p:nvSpPr>
        <p:spPr>
          <a:xfrm>
            <a:off x="2205318" y="1598613"/>
            <a:ext cx="4123764" cy="4972516"/>
          </a:xfrm>
        </p:spPr>
        <p:txBody>
          <a:bodyPr>
            <a:normAutofit fontScale="92500"/>
          </a:bodyPr>
          <a:lstStyle/>
          <a:p>
            <a:pPr marL="269875" marR="168910" indent="359410" algn="just">
              <a:lnSpc>
                <a:spcPct val="103000"/>
              </a:lnSpc>
              <a:spcAft>
                <a:spcPts val="60"/>
              </a:spcAft>
            </a:pPr>
            <a:r>
              <a:rPr lang="en-IN" sz="1600" dirty="0">
                <a:solidFill>
                  <a:schemeClr val="bg1">
                    <a:lumMod val="50000"/>
                  </a:schemeClr>
                </a:solidFill>
                <a:effectLst/>
                <a:ea typeface="Times New Roman" panose="02020603050405020304" pitchFamily="18" charset="0"/>
              </a:rPr>
              <a:t>Simplicity and safety were the main design specifications for the vehicle’s steering system. While designing the steering system the constraints that we possessed were </a:t>
            </a:r>
            <a:r>
              <a:rPr lang="en-IN" sz="1600" dirty="0" err="1">
                <a:solidFill>
                  <a:schemeClr val="bg1">
                    <a:lumMod val="50000"/>
                  </a:schemeClr>
                </a:solidFill>
                <a:effectLst/>
                <a:ea typeface="Times New Roman" panose="02020603050405020304" pitchFamily="18" charset="0"/>
              </a:rPr>
              <a:t>centar</a:t>
            </a:r>
            <a:r>
              <a:rPr lang="en-IN" sz="1600" dirty="0">
                <a:solidFill>
                  <a:schemeClr val="bg1">
                    <a:lumMod val="50000"/>
                  </a:schemeClr>
                </a:solidFill>
                <a:effectLst/>
                <a:ea typeface="Times New Roman" panose="02020603050405020304" pitchFamily="18" charset="0"/>
              </a:rPr>
              <a:t> alignment of steering system track width, human effort at the steering wheel and the desired response of the steering system. A pivot pin steering arrangement was chosen due to its light weight, simple design and low cost. Very less play due to limited number of joints. </a:t>
            </a:r>
          </a:p>
          <a:p>
            <a:pPr marL="269875" marR="168910" indent="359410" algn="just">
              <a:lnSpc>
                <a:spcPct val="103000"/>
              </a:lnSpc>
              <a:spcAft>
                <a:spcPts val="60"/>
              </a:spcAft>
            </a:pPr>
            <a:r>
              <a:rPr lang="en-IN" sz="1600" dirty="0">
                <a:solidFill>
                  <a:schemeClr val="bg1">
                    <a:lumMod val="50000"/>
                  </a:schemeClr>
                </a:solidFill>
                <a:effectLst/>
                <a:ea typeface="Times New Roman" panose="02020603050405020304" pitchFamily="18" charset="0"/>
              </a:rPr>
              <a:t>The steering knuckles system is where the axles themselves, which are mounted on a knuckles, out and away from the go kart, and they actually rotate around these pivots, and cause the wheels to turn. </a:t>
            </a:r>
          </a:p>
          <a:p>
            <a:endParaRPr lang="en-IN" dirty="0"/>
          </a:p>
        </p:txBody>
      </p:sp>
      <p:pic>
        <p:nvPicPr>
          <p:cNvPr id="5" name="Content Placeholder 4">
            <a:extLst>
              <a:ext uri="{FF2B5EF4-FFF2-40B4-BE49-F238E27FC236}">
                <a16:creationId xmlns:a16="http://schemas.microsoft.com/office/drawing/2014/main" id="{8971C0E4-0BE6-4B1E-B90B-C09BC54E5ACC}"/>
              </a:ext>
            </a:extLst>
          </p:cNvPr>
          <p:cNvPicPr>
            <a:picLocks noGrp="1"/>
          </p:cNvPicPr>
          <p:nvPr>
            <p:ph idx="1"/>
          </p:nvPr>
        </p:nvPicPr>
        <p:blipFill>
          <a:blip r:embed="rId2"/>
          <a:stretch>
            <a:fillRect/>
          </a:stretch>
        </p:blipFill>
        <p:spPr>
          <a:xfrm>
            <a:off x="7466013" y="1681956"/>
            <a:ext cx="2895600" cy="2943225"/>
          </a:xfrm>
          <a:prstGeom prst="rect">
            <a:avLst/>
          </a:prstGeom>
        </p:spPr>
      </p:pic>
    </p:spTree>
    <p:extLst>
      <p:ext uri="{BB962C8B-B14F-4D97-AF65-F5344CB8AC3E}">
        <p14:creationId xmlns:p14="http://schemas.microsoft.com/office/powerpoint/2010/main" val="2334421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C1F3-0FAB-464E-A43D-2E9B9545F096}"/>
              </a:ext>
            </a:extLst>
          </p:cNvPr>
          <p:cNvSpPr>
            <a:spLocks noGrp="1"/>
          </p:cNvSpPr>
          <p:nvPr>
            <p:ph type="title"/>
          </p:nvPr>
        </p:nvSpPr>
        <p:spPr/>
        <p:txBody>
          <a:bodyPr/>
          <a:lstStyle/>
          <a:p>
            <a:r>
              <a:rPr lang="en-IN" dirty="0"/>
              <a:t>Braking System</a:t>
            </a:r>
          </a:p>
        </p:txBody>
      </p:sp>
      <p:pic>
        <p:nvPicPr>
          <p:cNvPr id="6" name="Content Placeholder 5">
            <a:extLst>
              <a:ext uri="{FF2B5EF4-FFF2-40B4-BE49-F238E27FC236}">
                <a16:creationId xmlns:a16="http://schemas.microsoft.com/office/drawing/2014/main" id="{E3051F03-FB6A-4607-A4D5-E13E2E832B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05584" y="4255032"/>
            <a:ext cx="2110773" cy="2110773"/>
          </a:xfrm>
        </p:spPr>
      </p:pic>
      <p:sp>
        <p:nvSpPr>
          <p:cNvPr id="4" name="Text Placeholder 3">
            <a:extLst>
              <a:ext uri="{FF2B5EF4-FFF2-40B4-BE49-F238E27FC236}">
                <a16:creationId xmlns:a16="http://schemas.microsoft.com/office/drawing/2014/main" id="{F4543E8A-F216-481E-91E6-F5D922B46C0E}"/>
              </a:ext>
            </a:extLst>
          </p:cNvPr>
          <p:cNvSpPr>
            <a:spLocks noGrp="1"/>
          </p:cNvSpPr>
          <p:nvPr>
            <p:ph type="body" sz="half" idx="2"/>
          </p:nvPr>
        </p:nvSpPr>
        <p:spPr>
          <a:xfrm>
            <a:off x="1402672" y="1598613"/>
            <a:ext cx="4691739" cy="4262436"/>
          </a:xfrm>
        </p:spPr>
        <p:txBody>
          <a:bodyPr/>
          <a:lstStyle/>
          <a:p>
            <a:r>
              <a:rPr lang="en-IN" dirty="0"/>
              <a:t>Brakes are essentially a mechanism to change energy forms. When you are travelling at speeds your vehicle has kinetic energy. When you apply the brakes the pads or shoes that press against the brake drum or rotor convert that energy into thermal energy via friction</a:t>
            </a:r>
          </a:p>
          <a:p>
            <a:r>
              <a:rPr lang="en-IN" dirty="0"/>
              <a:t> </a:t>
            </a:r>
          </a:p>
          <a:p>
            <a:r>
              <a:rPr lang="en-IN" sz="1800" dirty="0"/>
              <a:t>Types of brakes</a:t>
            </a:r>
            <a:r>
              <a:rPr lang="en-IN" dirty="0"/>
              <a:t> </a:t>
            </a:r>
          </a:p>
          <a:p>
            <a:r>
              <a:rPr lang="en-IN" dirty="0"/>
              <a:t>1)Drum </a:t>
            </a:r>
          </a:p>
          <a:p>
            <a:r>
              <a:rPr lang="en-IN" dirty="0"/>
              <a:t>2)Disc brake </a:t>
            </a:r>
          </a:p>
          <a:p>
            <a:endParaRPr lang="en-IN" dirty="0"/>
          </a:p>
          <a:p>
            <a:endParaRPr lang="en-IN" dirty="0"/>
          </a:p>
          <a:p>
            <a:r>
              <a:rPr lang="en-IN" dirty="0"/>
              <a:t>We used disc brake in go-kart</a:t>
            </a:r>
          </a:p>
        </p:txBody>
      </p:sp>
      <p:pic>
        <p:nvPicPr>
          <p:cNvPr id="8" name="Picture 7">
            <a:extLst>
              <a:ext uri="{FF2B5EF4-FFF2-40B4-BE49-F238E27FC236}">
                <a16:creationId xmlns:a16="http://schemas.microsoft.com/office/drawing/2014/main" id="{CFE899C5-25F5-4BE0-8CA0-904FA0D78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003" y="1422400"/>
            <a:ext cx="2294354" cy="1720766"/>
          </a:xfrm>
          <a:prstGeom prst="rect">
            <a:avLst/>
          </a:prstGeom>
        </p:spPr>
      </p:pic>
      <p:sp>
        <p:nvSpPr>
          <p:cNvPr id="7" name="TextBox 6">
            <a:extLst>
              <a:ext uri="{FF2B5EF4-FFF2-40B4-BE49-F238E27FC236}">
                <a16:creationId xmlns:a16="http://schemas.microsoft.com/office/drawing/2014/main" id="{56FBBBC2-5B3B-4B63-BA16-D0C56BAA38A4}"/>
              </a:ext>
            </a:extLst>
          </p:cNvPr>
          <p:cNvSpPr txBox="1"/>
          <p:nvPr/>
        </p:nvSpPr>
        <p:spPr>
          <a:xfrm>
            <a:off x="10353582" y="186593"/>
            <a:ext cx="1684538"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Saurabh Sharma</a:t>
            </a:r>
          </a:p>
        </p:txBody>
      </p:sp>
    </p:spTree>
    <p:extLst>
      <p:ext uri="{BB962C8B-B14F-4D97-AF65-F5344CB8AC3E}">
        <p14:creationId xmlns:p14="http://schemas.microsoft.com/office/powerpoint/2010/main" val="269834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D88C-729C-4105-8279-6AC6CB23CBCE}"/>
              </a:ext>
            </a:extLst>
          </p:cNvPr>
          <p:cNvSpPr>
            <a:spLocks noGrp="1"/>
          </p:cNvSpPr>
          <p:nvPr>
            <p:ph type="title"/>
          </p:nvPr>
        </p:nvSpPr>
        <p:spPr/>
        <p:txBody>
          <a:bodyPr/>
          <a:lstStyle/>
          <a:p>
            <a:r>
              <a:rPr lang="en-IN" dirty="0"/>
              <a:t>About Battery</a:t>
            </a:r>
          </a:p>
        </p:txBody>
      </p:sp>
      <p:pic>
        <p:nvPicPr>
          <p:cNvPr id="6" name="Content Placeholder 5">
            <a:extLst>
              <a:ext uri="{FF2B5EF4-FFF2-40B4-BE49-F238E27FC236}">
                <a16:creationId xmlns:a16="http://schemas.microsoft.com/office/drawing/2014/main" id="{6F11B86B-5D75-4569-B037-B56392870C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4158" y="649973"/>
            <a:ext cx="2737621" cy="2328906"/>
          </a:xfrm>
        </p:spPr>
      </p:pic>
      <p:sp>
        <p:nvSpPr>
          <p:cNvPr id="4" name="Text Placeholder 3">
            <a:extLst>
              <a:ext uri="{FF2B5EF4-FFF2-40B4-BE49-F238E27FC236}">
                <a16:creationId xmlns:a16="http://schemas.microsoft.com/office/drawing/2014/main" id="{09B37750-298F-4756-A1D6-52D039C7A237}"/>
              </a:ext>
            </a:extLst>
          </p:cNvPr>
          <p:cNvSpPr>
            <a:spLocks noGrp="1"/>
          </p:cNvSpPr>
          <p:nvPr>
            <p:ph type="body" sz="half" idx="2"/>
          </p:nvPr>
        </p:nvSpPr>
        <p:spPr>
          <a:xfrm>
            <a:off x="1660124" y="1598612"/>
            <a:ext cx="4749554" cy="4535857"/>
          </a:xfrm>
        </p:spPr>
        <p:txBody>
          <a:bodyPr>
            <a:normAutofit/>
          </a:bodyPr>
          <a:lstStyle/>
          <a:p>
            <a:r>
              <a:rPr lang="en-IN" dirty="0"/>
              <a:t>Batteries are a collection of one or more cells whose chemical reactions create a flow of electrons in a circuit. All batteries are made up of three basic component an anode (the ‘–’side ) a cathode (the ‘+’ side) and some kind of electrolyte (a substance that chemically reacts with the anode and cathodes)</a:t>
            </a:r>
          </a:p>
          <a:p>
            <a:r>
              <a:rPr lang="en-IN" dirty="0"/>
              <a:t>We used 12v+12v=24v battery in go-kart</a:t>
            </a:r>
          </a:p>
          <a:p>
            <a:endParaRPr lang="en-IN" dirty="0"/>
          </a:p>
          <a:p>
            <a:r>
              <a:rPr lang="en-IN" sz="1800" dirty="0"/>
              <a:t>Lithium-ion battery </a:t>
            </a:r>
          </a:p>
          <a:p>
            <a:r>
              <a:rPr lang="en-IN" dirty="0"/>
              <a:t>Batteries used in EV are generally lithium-ion based batteries because they offers a very high volumetric energy density and the energy to weight ratio is also high. </a:t>
            </a:r>
          </a:p>
          <a:p>
            <a:r>
              <a:rPr lang="en-IN" dirty="0"/>
              <a:t>They can be recharged again and again for over a large number of times without any effect on the healthy of battery </a:t>
            </a:r>
          </a:p>
          <a:p>
            <a:endParaRPr lang="en-IN" sz="1500" dirty="0"/>
          </a:p>
          <a:p>
            <a:endParaRPr lang="en-IN" dirty="0"/>
          </a:p>
        </p:txBody>
      </p:sp>
      <p:pic>
        <p:nvPicPr>
          <p:cNvPr id="5" name="Picture 4">
            <a:extLst>
              <a:ext uri="{FF2B5EF4-FFF2-40B4-BE49-F238E27FC236}">
                <a16:creationId xmlns:a16="http://schemas.microsoft.com/office/drawing/2014/main" id="{47701706-1E3C-4D1A-879F-745CC5A51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158" y="3311928"/>
            <a:ext cx="2737621" cy="2328906"/>
          </a:xfrm>
          <a:prstGeom prst="rect">
            <a:avLst/>
          </a:prstGeom>
        </p:spPr>
      </p:pic>
      <p:sp>
        <p:nvSpPr>
          <p:cNvPr id="7" name="TextBox 6">
            <a:extLst>
              <a:ext uri="{FF2B5EF4-FFF2-40B4-BE49-F238E27FC236}">
                <a16:creationId xmlns:a16="http://schemas.microsoft.com/office/drawing/2014/main" id="{262B41C2-7E9A-466E-8CC3-4F3143F4922F}"/>
              </a:ext>
            </a:extLst>
          </p:cNvPr>
          <p:cNvSpPr txBox="1"/>
          <p:nvPr/>
        </p:nvSpPr>
        <p:spPr>
          <a:xfrm>
            <a:off x="10377996" y="122677"/>
            <a:ext cx="1473694"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a:t>
            </a:r>
            <a:r>
              <a:rPr lang="en-IN" sz="1100" dirty="0" err="1">
                <a:effectLst/>
                <a:ea typeface="Calibri" panose="020F0502020204030204" pitchFamily="34" charset="0"/>
                <a:cs typeface="Mangal" panose="02040503050203030202" pitchFamily="18" charset="0"/>
              </a:rPr>
              <a:t>Divesh</a:t>
            </a:r>
            <a:r>
              <a:rPr lang="en-IN" sz="1100" dirty="0">
                <a:effectLst/>
                <a:ea typeface="Calibri" panose="020F0502020204030204" pitchFamily="34" charset="0"/>
                <a:cs typeface="Mangal" panose="02040503050203030202" pitchFamily="18" charset="0"/>
              </a:rPr>
              <a:t>  Thakur</a:t>
            </a:r>
          </a:p>
        </p:txBody>
      </p:sp>
    </p:spTree>
    <p:extLst>
      <p:ext uri="{BB962C8B-B14F-4D97-AF65-F5344CB8AC3E}">
        <p14:creationId xmlns:p14="http://schemas.microsoft.com/office/powerpoint/2010/main" val="1776109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8CA4-7091-4215-ADF6-0C6608DD3E4F}"/>
              </a:ext>
            </a:extLst>
          </p:cNvPr>
          <p:cNvSpPr>
            <a:spLocks noGrp="1"/>
          </p:cNvSpPr>
          <p:nvPr>
            <p:ph type="title"/>
          </p:nvPr>
        </p:nvSpPr>
        <p:spPr/>
        <p:txBody>
          <a:bodyPr/>
          <a:lstStyle/>
          <a:p>
            <a:r>
              <a:rPr lang="en-IN" dirty="0"/>
              <a:t>Speed Controller</a:t>
            </a:r>
          </a:p>
        </p:txBody>
      </p:sp>
      <p:pic>
        <p:nvPicPr>
          <p:cNvPr id="6" name="Content Placeholder 5">
            <a:extLst>
              <a:ext uri="{FF2B5EF4-FFF2-40B4-BE49-F238E27FC236}">
                <a16:creationId xmlns:a16="http://schemas.microsoft.com/office/drawing/2014/main" id="{BDDC154F-4FC4-4F84-8459-7EBA9AC610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0400" y="934244"/>
            <a:ext cx="5181600" cy="3585639"/>
          </a:xfrm>
        </p:spPr>
      </p:pic>
      <p:sp>
        <p:nvSpPr>
          <p:cNvPr id="4" name="Text Placeholder 3">
            <a:extLst>
              <a:ext uri="{FF2B5EF4-FFF2-40B4-BE49-F238E27FC236}">
                <a16:creationId xmlns:a16="http://schemas.microsoft.com/office/drawing/2014/main" id="{3F8DCF68-75BC-487C-A2FA-86B435266E6A}"/>
              </a:ext>
            </a:extLst>
          </p:cNvPr>
          <p:cNvSpPr>
            <a:spLocks noGrp="1"/>
          </p:cNvSpPr>
          <p:nvPr>
            <p:ph type="body" sz="half" idx="2"/>
          </p:nvPr>
        </p:nvSpPr>
        <p:spPr>
          <a:xfrm>
            <a:off x="1811045" y="1498735"/>
            <a:ext cx="4283366" cy="4262436"/>
          </a:xfrm>
        </p:spPr>
        <p:txBody>
          <a:bodyPr/>
          <a:lstStyle/>
          <a:p>
            <a:r>
              <a:rPr lang="en-IN" b="0" i="0" dirty="0">
                <a:solidFill>
                  <a:srgbClr val="222222"/>
                </a:solidFill>
                <a:effectLst/>
              </a:rPr>
              <a:t>The controller or electronic speed controller (ESC) is an electronic circuit that controls the speed of the motor in an electric scooter. It receives input from the throttle and precisely controls the flow of current from the battery to the motor. For most scooters, the controller also provides regenerative braking capabilities</a:t>
            </a:r>
            <a:r>
              <a:rPr lang="en-IN" b="0" i="0" dirty="0">
                <a:solidFill>
                  <a:srgbClr val="222222"/>
                </a:solidFill>
                <a:effectLst/>
                <a:latin typeface="Helvetica Neue"/>
              </a:rPr>
              <a:t>. </a:t>
            </a:r>
          </a:p>
          <a:p>
            <a:r>
              <a:rPr lang="en-IN" sz="1800" dirty="0">
                <a:solidFill>
                  <a:srgbClr val="222222"/>
                </a:solidFill>
              </a:rPr>
              <a:t>Types of speed controller</a:t>
            </a:r>
            <a:endParaRPr lang="en-IN" sz="1800" b="0" i="0" dirty="0">
              <a:solidFill>
                <a:srgbClr val="222222"/>
              </a:solidFill>
              <a:effectLst/>
            </a:endParaRPr>
          </a:p>
          <a:p>
            <a:r>
              <a:rPr lang="en-IN" dirty="0">
                <a:solidFill>
                  <a:srgbClr val="222222"/>
                </a:solidFill>
              </a:rPr>
              <a:t>1) 250v (scooter)</a:t>
            </a:r>
          </a:p>
          <a:p>
            <a:r>
              <a:rPr lang="en-IN" b="0" i="0" dirty="0">
                <a:solidFill>
                  <a:srgbClr val="222222"/>
                </a:solidFill>
                <a:effectLst/>
              </a:rPr>
              <a:t>2) 350v (bike) or (go-kart)</a:t>
            </a:r>
          </a:p>
          <a:p>
            <a:r>
              <a:rPr lang="en-IN" dirty="0">
                <a:solidFill>
                  <a:srgbClr val="222222"/>
                </a:solidFill>
              </a:rPr>
              <a:t>3) 650v (electric sport bike)</a:t>
            </a:r>
            <a:endParaRPr lang="en-IN" b="0" i="0" dirty="0">
              <a:solidFill>
                <a:srgbClr val="222222"/>
              </a:solidFill>
              <a:effectLst/>
            </a:endParaRPr>
          </a:p>
          <a:p>
            <a:endParaRPr lang="en-IN" dirty="0">
              <a:solidFill>
                <a:srgbClr val="222222"/>
              </a:solidFill>
              <a:latin typeface="Helvetica Neue"/>
            </a:endParaRPr>
          </a:p>
          <a:p>
            <a:endParaRPr lang="en-IN" dirty="0"/>
          </a:p>
        </p:txBody>
      </p:sp>
      <p:sp>
        <p:nvSpPr>
          <p:cNvPr id="7" name="TextBox 6">
            <a:extLst>
              <a:ext uri="{FF2B5EF4-FFF2-40B4-BE49-F238E27FC236}">
                <a16:creationId xmlns:a16="http://schemas.microsoft.com/office/drawing/2014/main" id="{3FDB2A17-8B1B-44C6-8531-0B23ED915778}"/>
              </a:ext>
            </a:extLst>
          </p:cNvPr>
          <p:cNvSpPr txBox="1"/>
          <p:nvPr/>
        </p:nvSpPr>
        <p:spPr>
          <a:xfrm>
            <a:off x="10457896" y="220501"/>
            <a:ext cx="1571348" cy="26417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Chetan Salunk</a:t>
            </a:r>
            <a:r>
              <a:rPr lang="en-IN" sz="1100" dirty="0">
                <a:effectLst/>
                <a:latin typeface="Calibri" panose="020F0502020204030204" pitchFamily="34" charset="0"/>
                <a:ea typeface="Calibri" panose="020F0502020204030204" pitchFamily="34" charset="0"/>
                <a:cs typeface="Mangal" panose="02040503050203030202" pitchFamily="18" charset="0"/>
              </a:rPr>
              <a:t>e</a:t>
            </a:r>
          </a:p>
        </p:txBody>
      </p:sp>
    </p:spTree>
    <p:extLst>
      <p:ext uri="{BB962C8B-B14F-4D97-AF65-F5344CB8AC3E}">
        <p14:creationId xmlns:p14="http://schemas.microsoft.com/office/powerpoint/2010/main" val="3403018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83F93-C3F7-4503-A3C4-E7AD5881BC3B}"/>
              </a:ext>
            </a:extLst>
          </p:cNvPr>
          <p:cNvSpPr>
            <a:spLocks noGrp="1"/>
          </p:cNvSpPr>
          <p:nvPr>
            <p:ph type="title"/>
          </p:nvPr>
        </p:nvSpPr>
        <p:spPr/>
        <p:txBody>
          <a:bodyPr/>
          <a:lstStyle/>
          <a:p>
            <a:r>
              <a:rPr lang="en-IN" dirty="0"/>
              <a:t>Important keys in speed controller </a:t>
            </a:r>
          </a:p>
        </p:txBody>
      </p:sp>
      <p:pic>
        <p:nvPicPr>
          <p:cNvPr id="6" name="Content Placeholder 5">
            <a:extLst>
              <a:ext uri="{FF2B5EF4-FFF2-40B4-BE49-F238E27FC236}">
                <a16:creationId xmlns:a16="http://schemas.microsoft.com/office/drawing/2014/main" id="{2B8889B7-4D53-469E-BAB0-D60711FD4E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2787" y="4675912"/>
            <a:ext cx="2369119" cy="1528194"/>
          </a:xfrm>
        </p:spPr>
      </p:pic>
      <p:sp>
        <p:nvSpPr>
          <p:cNvPr id="4" name="Text Placeholder 3">
            <a:extLst>
              <a:ext uri="{FF2B5EF4-FFF2-40B4-BE49-F238E27FC236}">
                <a16:creationId xmlns:a16="http://schemas.microsoft.com/office/drawing/2014/main" id="{68A3EC64-DE40-42BB-B8C1-038D0B2D0798}"/>
              </a:ext>
            </a:extLst>
          </p:cNvPr>
          <p:cNvSpPr>
            <a:spLocks noGrp="1"/>
          </p:cNvSpPr>
          <p:nvPr>
            <p:ph type="body" sz="half" idx="2"/>
          </p:nvPr>
        </p:nvSpPr>
        <p:spPr>
          <a:xfrm>
            <a:off x="1784412" y="1598613"/>
            <a:ext cx="4309999" cy="4262436"/>
          </a:xfrm>
        </p:spPr>
        <p:txBody>
          <a:bodyPr/>
          <a:lstStyle/>
          <a:p>
            <a:pPr marL="342900" indent="-342900">
              <a:buAutoNum type="arabicParenR"/>
            </a:pPr>
            <a:r>
              <a:rPr lang="en-IN" dirty="0"/>
              <a:t>Battery </a:t>
            </a:r>
          </a:p>
          <a:p>
            <a:pPr marL="342900" indent="-342900">
              <a:buAutoNum type="arabicParenR"/>
            </a:pPr>
            <a:r>
              <a:rPr lang="en-IN" dirty="0"/>
              <a:t>Motor</a:t>
            </a:r>
          </a:p>
          <a:p>
            <a:pPr marL="342900" indent="-342900">
              <a:buAutoNum type="arabicParenR"/>
            </a:pPr>
            <a:r>
              <a:rPr lang="en-IN" dirty="0"/>
              <a:t>Throttle</a:t>
            </a:r>
          </a:p>
          <a:p>
            <a:pPr marL="342900" indent="-342900">
              <a:buAutoNum type="arabicParenR"/>
            </a:pPr>
            <a:r>
              <a:rPr lang="en-IN" dirty="0"/>
              <a:t>Power lock (ignition)</a:t>
            </a:r>
          </a:p>
          <a:p>
            <a:pPr marL="342900" indent="-342900">
              <a:buAutoNum type="arabicParenR"/>
            </a:pPr>
            <a:r>
              <a:rPr lang="en-IN" dirty="0"/>
              <a:t>Brake light</a:t>
            </a:r>
          </a:p>
          <a:p>
            <a:pPr marL="342900" indent="-342900">
              <a:buAutoNum type="arabicParenR"/>
            </a:pPr>
            <a:r>
              <a:rPr lang="en-IN" dirty="0"/>
              <a:t>Indicator lights </a:t>
            </a:r>
          </a:p>
          <a:p>
            <a:pPr marL="342900" indent="-342900">
              <a:buAutoNum type="arabicParenR"/>
            </a:pPr>
            <a:r>
              <a:rPr lang="en-IN" dirty="0"/>
              <a:t>Brake </a:t>
            </a:r>
          </a:p>
          <a:p>
            <a:pPr marL="342900" indent="-342900">
              <a:buAutoNum type="arabicParenR"/>
            </a:pPr>
            <a:endParaRPr lang="en-IN" dirty="0"/>
          </a:p>
        </p:txBody>
      </p:sp>
      <p:pic>
        <p:nvPicPr>
          <p:cNvPr id="8" name="Picture 7">
            <a:extLst>
              <a:ext uri="{FF2B5EF4-FFF2-40B4-BE49-F238E27FC236}">
                <a16:creationId xmlns:a16="http://schemas.microsoft.com/office/drawing/2014/main" id="{7E2113AC-338A-4455-B53C-85716C918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412" y="4675912"/>
            <a:ext cx="2557399" cy="1528194"/>
          </a:xfrm>
          <a:prstGeom prst="rect">
            <a:avLst/>
          </a:prstGeom>
        </p:spPr>
      </p:pic>
      <p:pic>
        <p:nvPicPr>
          <p:cNvPr id="10" name="Picture 9">
            <a:extLst>
              <a:ext uri="{FF2B5EF4-FFF2-40B4-BE49-F238E27FC236}">
                <a16:creationId xmlns:a16="http://schemas.microsoft.com/office/drawing/2014/main" id="{B64E3D07-7062-4BCF-AF19-A0050FF97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151" y="4675912"/>
            <a:ext cx="2369120" cy="1528194"/>
          </a:xfrm>
          <a:prstGeom prst="rect">
            <a:avLst/>
          </a:prstGeom>
        </p:spPr>
      </p:pic>
      <p:pic>
        <p:nvPicPr>
          <p:cNvPr id="12" name="Picture 11">
            <a:extLst>
              <a:ext uri="{FF2B5EF4-FFF2-40B4-BE49-F238E27FC236}">
                <a16:creationId xmlns:a16="http://schemas.microsoft.com/office/drawing/2014/main" id="{443F09E8-2B2C-4138-A14A-98C9E5DB82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2788" y="2600185"/>
            <a:ext cx="2369119" cy="1528194"/>
          </a:xfrm>
          <a:prstGeom prst="rect">
            <a:avLst/>
          </a:prstGeom>
        </p:spPr>
      </p:pic>
      <p:pic>
        <p:nvPicPr>
          <p:cNvPr id="14" name="Picture 13">
            <a:extLst>
              <a:ext uri="{FF2B5EF4-FFF2-40B4-BE49-F238E27FC236}">
                <a16:creationId xmlns:a16="http://schemas.microsoft.com/office/drawing/2014/main" id="{7B176F14-A02F-48C0-8E73-96C00097E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2788" y="446088"/>
            <a:ext cx="2369119" cy="1782207"/>
          </a:xfrm>
          <a:prstGeom prst="rect">
            <a:avLst/>
          </a:prstGeom>
        </p:spPr>
      </p:pic>
      <p:pic>
        <p:nvPicPr>
          <p:cNvPr id="16" name="Picture 15">
            <a:extLst>
              <a:ext uri="{FF2B5EF4-FFF2-40B4-BE49-F238E27FC236}">
                <a16:creationId xmlns:a16="http://schemas.microsoft.com/office/drawing/2014/main" id="{9B559698-01BE-47DC-B1CC-8D28CE846C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606" y="2600185"/>
            <a:ext cx="2369119" cy="1528194"/>
          </a:xfrm>
          <a:prstGeom prst="rect">
            <a:avLst/>
          </a:prstGeom>
        </p:spPr>
      </p:pic>
      <p:sp>
        <p:nvSpPr>
          <p:cNvPr id="11" name="TextBox 10">
            <a:extLst>
              <a:ext uri="{FF2B5EF4-FFF2-40B4-BE49-F238E27FC236}">
                <a16:creationId xmlns:a16="http://schemas.microsoft.com/office/drawing/2014/main" id="{97442C89-6F6E-4002-9678-7E987FD8FBBF}"/>
              </a:ext>
            </a:extLst>
          </p:cNvPr>
          <p:cNvSpPr txBox="1"/>
          <p:nvPr/>
        </p:nvSpPr>
        <p:spPr>
          <a:xfrm>
            <a:off x="10395751" y="130396"/>
            <a:ext cx="1576155"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Chetan Salunke</a:t>
            </a:r>
          </a:p>
        </p:txBody>
      </p:sp>
    </p:spTree>
    <p:extLst>
      <p:ext uri="{BB962C8B-B14F-4D97-AF65-F5344CB8AC3E}">
        <p14:creationId xmlns:p14="http://schemas.microsoft.com/office/powerpoint/2010/main" val="343802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02308-B1ED-4F4F-8559-B60FF1A19E0A}"/>
              </a:ext>
            </a:extLst>
          </p:cNvPr>
          <p:cNvSpPr>
            <a:spLocks noGrp="1"/>
          </p:cNvSpPr>
          <p:nvPr>
            <p:ph type="title"/>
          </p:nvPr>
        </p:nvSpPr>
        <p:spPr>
          <a:xfrm>
            <a:off x="2592925" y="624110"/>
            <a:ext cx="8911687" cy="1280890"/>
          </a:xfrm>
        </p:spPr>
        <p:txBody>
          <a:bodyPr/>
          <a:lstStyle/>
          <a:p>
            <a:r>
              <a:rPr lang="en-IN" dirty="0"/>
              <a:t>INDEX</a:t>
            </a:r>
          </a:p>
        </p:txBody>
      </p:sp>
      <p:sp>
        <p:nvSpPr>
          <p:cNvPr id="3" name="Content Placeholder 2">
            <a:extLst>
              <a:ext uri="{FF2B5EF4-FFF2-40B4-BE49-F238E27FC236}">
                <a16:creationId xmlns:a16="http://schemas.microsoft.com/office/drawing/2014/main" id="{F62A9947-95A7-4601-9ED1-8B3B91F6154F}"/>
              </a:ext>
            </a:extLst>
          </p:cNvPr>
          <p:cNvSpPr>
            <a:spLocks noGrp="1"/>
          </p:cNvSpPr>
          <p:nvPr>
            <p:ph idx="1"/>
          </p:nvPr>
        </p:nvSpPr>
        <p:spPr>
          <a:xfrm>
            <a:off x="2589212" y="2133600"/>
            <a:ext cx="8915400" cy="3707908"/>
          </a:xfrm>
        </p:spPr>
        <p:txBody>
          <a:bodyPr>
            <a:normAutofit fontScale="70000" lnSpcReduction="20000"/>
          </a:bodyPr>
          <a:lstStyle/>
          <a:p>
            <a:r>
              <a:rPr lang="en-IN" dirty="0"/>
              <a:t>Introduction </a:t>
            </a:r>
          </a:p>
          <a:p>
            <a:r>
              <a:rPr lang="en-IN" dirty="0"/>
              <a:t>Application of Electric go-kart</a:t>
            </a:r>
          </a:p>
          <a:p>
            <a:r>
              <a:rPr lang="en-IN" dirty="0"/>
              <a:t>Frame Design </a:t>
            </a:r>
          </a:p>
          <a:p>
            <a:r>
              <a:rPr lang="en-IN" dirty="0"/>
              <a:t>Steering System</a:t>
            </a:r>
          </a:p>
          <a:p>
            <a:r>
              <a:rPr lang="en-IN" dirty="0"/>
              <a:t>Braking System</a:t>
            </a:r>
          </a:p>
          <a:p>
            <a:r>
              <a:rPr lang="en-IN" dirty="0"/>
              <a:t>About battery</a:t>
            </a:r>
          </a:p>
          <a:p>
            <a:r>
              <a:rPr lang="en-IN" dirty="0"/>
              <a:t>Speed Controller</a:t>
            </a:r>
          </a:p>
          <a:p>
            <a:r>
              <a:rPr lang="en-IN" dirty="0"/>
              <a:t>Motor </a:t>
            </a:r>
          </a:p>
          <a:p>
            <a:r>
              <a:rPr lang="en-IN" dirty="0"/>
              <a:t>Wheels</a:t>
            </a:r>
          </a:p>
          <a:p>
            <a:r>
              <a:rPr lang="en-IN" dirty="0"/>
              <a:t>Manufacturing rules</a:t>
            </a:r>
          </a:p>
          <a:p>
            <a:r>
              <a:rPr lang="en-IN" dirty="0"/>
              <a:t>Complete 3D views </a:t>
            </a:r>
          </a:p>
          <a:p>
            <a:r>
              <a:rPr lang="en-IN" dirty="0"/>
              <a:t>Safety </a:t>
            </a:r>
          </a:p>
          <a:p>
            <a:r>
              <a:rPr lang="en-IN" dirty="0"/>
              <a:t>Approximate cost</a:t>
            </a:r>
          </a:p>
          <a:p>
            <a:endParaRPr lang="en-IN" dirty="0"/>
          </a:p>
          <a:p>
            <a:endParaRPr lang="en-IN" dirty="0"/>
          </a:p>
        </p:txBody>
      </p:sp>
      <p:pic>
        <p:nvPicPr>
          <p:cNvPr id="5" name="Picture 4">
            <a:extLst>
              <a:ext uri="{FF2B5EF4-FFF2-40B4-BE49-F238E27FC236}">
                <a16:creationId xmlns:a16="http://schemas.microsoft.com/office/drawing/2014/main" id="{0FDB7A28-BB57-4A9D-B7CB-1F9318800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6683" y="152259"/>
            <a:ext cx="617328" cy="943702"/>
          </a:xfrm>
          <a:prstGeom prst="rect">
            <a:avLst/>
          </a:prstGeom>
        </p:spPr>
      </p:pic>
    </p:spTree>
    <p:extLst>
      <p:ext uri="{BB962C8B-B14F-4D97-AF65-F5344CB8AC3E}">
        <p14:creationId xmlns:p14="http://schemas.microsoft.com/office/powerpoint/2010/main" val="354300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9162-D754-49FF-B2DD-846C8F482430}"/>
              </a:ext>
            </a:extLst>
          </p:cNvPr>
          <p:cNvSpPr>
            <a:spLocks noGrp="1"/>
          </p:cNvSpPr>
          <p:nvPr>
            <p:ph type="title"/>
          </p:nvPr>
        </p:nvSpPr>
        <p:spPr/>
        <p:txBody>
          <a:bodyPr/>
          <a:lstStyle/>
          <a:p>
            <a:r>
              <a:rPr lang="en-IN" dirty="0"/>
              <a:t>Electric motor</a:t>
            </a:r>
          </a:p>
        </p:txBody>
      </p:sp>
      <p:pic>
        <p:nvPicPr>
          <p:cNvPr id="6" name="Content Placeholder 5">
            <a:extLst>
              <a:ext uri="{FF2B5EF4-FFF2-40B4-BE49-F238E27FC236}">
                <a16:creationId xmlns:a16="http://schemas.microsoft.com/office/drawing/2014/main" id="{1051E01E-57D1-4E35-A799-02B023720D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3553" y="639329"/>
            <a:ext cx="3327014" cy="2455653"/>
          </a:xfrm>
        </p:spPr>
      </p:pic>
      <p:sp>
        <p:nvSpPr>
          <p:cNvPr id="4" name="Text Placeholder 3">
            <a:extLst>
              <a:ext uri="{FF2B5EF4-FFF2-40B4-BE49-F238E27FC236}">
                <a16:creationId xmlns:a16="http://schemas.microsoft.com/office/drawing/2014/main" id="{E8666E2E-E4DD-48C5-B749-8BA7FE28E007}"/>
              </a:ext>
            </a:extLst>
          </p:cNvPr>
          <p:cNvSpPr>
            <a:spLocks noGrp="1"/>
          </p:cNvSpPr>
          <p:nvPr>
            <p:ph type="body" sz="half" idx="2"/>
          </p:nvPr>
        </p:nvSpPr>
        <p:spPr>
          <a:xfrm>
            <a:off x="1628776" y="1598613"/>
            <a:ext cx="4905374" cy="4262436"/>
          </a:xfrm>
        </p:spPr>
        <p:txBody>
          <a:bodyPr>
            <a:normAutofit/>
          </a:bodyPr>
          <a:lstStyle/>
          <a:p>
            <a:endParaRPr lang="en-IN" b="0" i="0" dirty="0">
              <a:solidFill>
                <a:schemeClr val="tx1">
                  <a:lumMod val="50000"/>
                  <a:lumOff val="50000"/>
                </a:schemeClr>
              </a:solidFill>
              <a:effectLst/>
            </a:endParaRPr>
          </a:p>
          <a:p>
            <a:r>
              <a:rPr lang="en-IN" i="0" dirty="0">
                <a:effectLst/>
              </a:rPr>
              <a:t>Due to low inertia, BLDC motors have faster acceleration. BLDC motors have less weight. They can run at high speed than a conventional DC motor They have many advantages like low cost, simplicity, reliability, good performance, long life.</a:t>
            </a:r>
            <a:endParaRPr lang="en-IN" dirty="0"/>
          </a:p>
          <a:p>
            <a:endParaRPr lang="en-IN" b="0" i="0" dirty="0">
              <a:solidFill>
                <a:schemeClr val="tx1">
                  <a:lumMod val="50000"/>
                  <a:lumOff val="50000"/>
                </a:schemeClr>
              </a:solidFill>
              <a:effectLst/>
            </a:endParaRPr>
          </a:p>
          <a:p>
            <a:r>
              <a:rPr lang="en-IN" b="0" i="0" dirty="0">
                <a:effectLst/>
              </a:rPr>
              <a:t>We used Electric go kart motor BLDC motor, rated current: 42A A Brushless DC motors require less maintenance The considerable power output of 2000W ensures its high working efficiency. Voltage: DC 48 V.</a:t>
            </a:r>
            <a:endParaRPr lang="en-IN" dirty="0"/>
          </a:p>
        </p:txBody>
      </p:sp>
      <p:pic>
        <p:nvPicPr>
          <p:cNvPr id="8" name="Picture 7">
            <a:extLst>
              <a:ext uri="{FF2B5EF4-FFF2-40B4-BE49-F238E27FC236}">
                <a16:creationId xmlns:a16="http://schemas.microsoft.com/office/drawing/2014/main" id="{AB90E099-F6C2-4A0D-B772-1AB0057BA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3553" y="3665600"/>
            <a:ext cx="3327014" cy="2455653"/>
          </a:xfrm>
          <a:prstGeom prst="rect">
            <a:avLst/>
          </a:prstGeom>
        </p:spPr>
      </p:pic>
      <p:sp>
        <p:nvSpPr>
          <p:cNvPr id="9" name="TextBox 8">
            <a:extLst>
              <a:ext uri="{FF2B5EF4-FFF2-40B4-BE49-F238E27FC236}">
                <a16:creationId xmlns:a16="http://schemas.microsoft.com/office/drawing/2014/main" id="{CD420191-207D-4C6E-82F5-6F60D8A340FC}"/>
              </a:ext>
            </a:extLst>
          </p:cNvPr>
          <p:cNvSpPr txBox="1"/>
          <p:nvPr/>
        </p:nvSpPr>
        <p:spPr>
          <a:xfrm>
            <a:off x="10197060" y="94525"/>
            <a:ext cx="1624613"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Saurabh Sharma</a:t>
            </a:r>
          </a:p>
        </p:txBody>
      </p:sp>
    </p:spTree>
    <p:extLst>
      <p:ext uri="{BB962C8B-B14F-4D97-AF65-F5344CB8AC3E}">
        <p14:creationId xmlns:p14="http://schemas.microsoft.com/office/powerpoint/2010/main" val="264284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3F09-B0D3-49DA-8F8D-464BF35FD089}"/>
              </a:ext>
            </a:extLst>
          </p:cNvPr>
          <p:cNvSpPr>
            <a:spLocks noGrp="1"/>
          </p:cNvSpPr>
          <p:nvPr>
            <p:ph type="title"/>
          </p:nvPr>
        </p:nvSpPr>
        <p:spPr/>
        <p:txBody>
          <a:bodyPr/>
          <a:lstStyle/>
          <a:p>
            <a:r>
              <a:rPr lang="en-IN" dirty="0"/>
              <a:t>Engines</a:t>
            </a:r>
          </a:p>
        </p:txBody>
      </p:sp>
      <p:sp>
        <p:nvSpPr>
          <p:cNvPr id="3" name="Content Placeholder 2">
            <a:extLst>
              <a:ext uri="{FF2B5EF4-FFF2-40B4-BE49-F238E27FC236}">
                <a16:creationId xmlns:a16="http://schemas.microsoft.com/office/drawing/2014/main" id="{6BE2B1D1-1E7D-48AB-9235-9267C8D017C7}"/>
              </a:ext>
            </a:extLst>
          </p:cNvPr>
          <p:cNvSpPr>
            <a:spLocks noGrp="1"/>
          </p:cNvSpPr>
          <p:nvPr>
            <p:ph idx="1"/>
          </p:nvPr>
        </p:nvSpPr>
        <p:spPr/>
        <p:txBody>
          <a:bodyPr/>
          <a:lstStyle/>
          <a:p>
            <a:r>
              <a:rPr lang="en-IN" sz="1400" dirty="0">
                <a:solidFill>
                  <a:schemeClr val="bg1">
                    <a:lumMod val="50000"/>
                  </a:schemeClr>
                </a:solidFill>
                <a:effectLst/>
                <a:ea typeface="Times New Roman" panose="02020603050405020304" pitchFamily="18" charset="0"/>
              </a:rPr>
              <a:t>Typical go-kart will have two-stroke and four-stroke engines to choose from. By referring to Vortex’s engine specifications, a two-stroke engine usually produces power at range of 8hp single-cylinder unit to 90hp with a twin cylinder unit (Vortex, 2010). Whereas, four-strokes engine from manufacturer such as Axis which can produces at maximum power up to 45hp Engine of a kart is also as important as the chassis as it drives the go-kart around the track.  </a:t>
            </a:r>
          </a:p>
          <a:p>
            <a:endParaRPr lang="en-IN" dirty="0"/>
          </a:p>
        </p:txBody>
      </p:sp>
      <p:pic>
        <p:nvPicPr>
          <p:cNvPr id="4" name="Picture 3">
            <a:extLst>
              <a:ext uri="{FF2B5EF4-FFF2-40B4-BE49-F238E27FC236}">
                <a16:creationId xmlns:a16="http://schemas.microsoft.com/office/drawing/2014/main" id="{8FEE9442-E846-4B8B-BAA4-D0A15012C378}"/>
              </a:ext>
            </a:extLst>
          </p:cNvPr>
          <p:cNvPicPr/>
          <p:nvPr/>
        </p:nvPicPr>
        <p:blipFill>
          <a:blip r:embed="rId2"/>
          <a:stretch>
            <a:fillRect/>
          </a:stretch>
        </p:blipFill>
        <p:spPr>
          <a:xfrm>
            <a:off x="8103198" y="4022411"/>
            <a:ext cx="3595744" cy="2283199"/>
          </a:xfrm>
          <a:prstGeom prst="rect">
            <a:avLst/>
          </a:prstGeom>
        </p:spPr>
      </p:pic>
    </p:spTree>
    <p:extLst>
      <p:ext uri="{BB962C8B-B14F-4D97-AF65-F5344CB8AC3E}">
        <p14:creationId xmlns:p14="http://schemas.microsoft.com/office/powerpoint/2010/main" val="505051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165D-4890-4653-B2E3-A7B09B15DFC8}"/>
              </a:ext>
            </a:extLst>
          </p:cNvPr>
          <p:cNvSpPr>
            <a:spLocks noGrp="1"/>
          </p:cNvSpPr>
          <p:nvPr>
            <p:ph type="title"/>
          </p:nvPr>
        </p:nvSpPr>
        <p:spPr/>
        <p:txBody>
          <a:bodyPr/>
          <a:lstStyle/>
          <a:p>
            <a:r>
              <a:rPr lang="en-IN" dirty="0"/>
              <a:t>Wheels</a:t>
            </a:r>
          </a:p>
        </p:txBody>
      </p:sp>
      <p:pic>
        <p:nvPicPr>
          <p:cNvPr id="6" name="Content Placeholder 5">
            <a:extLst>
              <a:ext uri="{FF2B5EF4-FFF2-40B4-BE49-F238E27FC236}">
                <a16:creationId xmlns:a16="http://schemas.microsoft.com/office/drawing/2014/main" id="{0C9A5AB2-4A48-4CE4-828B-28A3294C96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9613" y="856888"/>
            <a:ext cx="2143125" cy="2143125"/>
          </a:xfrm>
        </p:spPr>
      </p:pic>
      <p:sp>
        <p:nvSpPr>
          <p:cNvPr id="4" name="Text Placeholder 3">
            <a:extLst>
              <a:ext uri="{FF2B5EF4-FFF2-40B4-BE49-F238E27FC236}">
                <a16:creationId xmlns:a16="http://schemas.microsoft.com/office/drawing/2014/main" id="{7117D03F-73B7-40DF-A548-42A0F9AF1B32}"/>
              </a:ext>
            </a:extLst>
          </p:cNvPr>
          <p:cNvSpPr>
            <a:spLocks noGrp="1"/>
          </p:cNvSpPr>
          <p:nvPr>
            <p:ph type="body" sz="half" idx="2"/>
          </p:nvPr>
        </p:nvSpPr>
        <p:spPr>
          <a:xfrm>
            <a:off x="1731146" y="1598613"/>
            <a:ext cx="4705165" cy="4562490"/>
          </a:xfrm>
        </p:spPr>
        <p:txBody>
          <a:bodyPr>
            <a:normAutofit fontScale="92500" lnSpcReduction="10000"/>
          </a:bodyPr>
          <a:lstStyle/>
          <a:p>
            <a:r>
              <a:rPr lang="en-IN" dirty="0"/>
              <a:t>A wheel is a circular component that is intended to rotate on an axial bearing. The wheel is one of the main component of the wheel and axle which is one of the six simple machines, wheels, in conjunction with axles allow heavy objects to be mover easily facilitating movement or transportation while supporting a load</a:t>
            </a:r>
          </a:p>
          <a:p>
            <a:endParaRPr lang="en-IN" dirty="0"/>
          </a:p>
          <a:p>
            <a:r>
              <a:rPr lang="en-IN" sz="1800" dirty="0"/>
              <a:t>Tire properties </a:t>
            </a:r>
          </a:p>
          <a:p>
            <a:r>
              <a:rPr lang="en-IN" dirty="0"/>
              <a:t>1)Non-skidding </a:t>
            </a:r>
          </a:p>
          <a:p>
            <a:r>
              <a:rPr lang="en-IN" dirty="0"/>
              <a:t>2)Uniform wear</a:t>
            </a:r>
          </a:p>
          <a:p>
            <a:r>
              <a:rPr lang="en-IN" dirty="0"/>
              <a:t>3)Load carrying </a:t>
            </a:r>
          </a:p>
          <a:p>
            <a:r>
              <a:rPr lang="en-IN" dirty="0"/>
              <a:t>4)Tyre noise</a:t>
            </a:r>
          </a:p>
          <a:p>
            <a:endParaRPr lang="en-IN" dirty="0"/>
          </a:p>
          <a:p>
            <a:r>
              <a:rPr lang="en-IN" dirty="0"/>
              <a:t>Dimension of tyre used in go-kart</a:t>
            </a:r>
          </a:p>
          <a:p>
            <a:r>
              <a:rPr lang="en-IN" dirty="0"/>
              <a:t>Front tyre is 10*4.5-5</a:t>
            </a:r>
          </a:p>
          <a:p>
            <a:r>
              <a:rPr lang="en-IN" dirty="0"/>
              <a:t>Rear tyre is 11*7.1-5</a:t>
            </a:r>
          </a:p>
          <a:p>
            <a:endParaRPr lang="en-IN" dirty="0"/>
          </a:p>
        </p:txBody>
      </p:sp>
      <p:sp>
        <p:nvSpPr>
          <p:cNvPr id="7" name="TextBox 6">
            <a:extLst>
              <a:ext uri="{FF2B5EF4-FFF2-40B4-BE49-F238E27FC236}">
                <a16:creationId xmlns:a16="http://schemas.microsoft.com/office/drawing/2014/main" id="{C0D34EB0-F784-41FF-B9F1-6AFA578B9827}"/>
              </a:ext>
            </a:extLst>
          </p:cNvPr>
          <p:cNvSpPr txBox="1"/>
          <p:nvPr/>
        </p:nvSpPr>
        <p:spPr>
          <a:xfrm>
            <a:off x="10626571" y="180631"/>
            <a:ext cx="1420427"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a:t>
            </a:r>
            <a:r>
              <a:rPr lang="en-IN" sz="1100" dirty="0" err="1">
                <a:effectLst/>
                <a:ea typeface="Calibri" panose="020F0502020204030204" pitchFamily="34" charset="0"/>
                <a:cs typeface="Mangal" panose="02040503050203030202" pitchFamily="18" charset="0"/>
              </a:rPr>
              <a:t>Divesh</a:t>
            </a:r>
            <a:r>
              <a:rPr lang="en-IN" sz="1100" dirty="0">
                <a:effectLst/>
                <a:ea typeface="Calibri" panose="020F0502020204030204" pitchFamily="34" charset="0"/>
                <a:cs typeface="Mangal" panose="02040503050203030202" pitchFamily="18" charset="0"/>
              </a:rPr>
              <a:t>  Thakur</a:t>
            </a:r>
          </a:p>
        </p:txBody>
      </p:sp>
    </p:spTree>
    <p:extLst>
      <p:ext uri="{BB962C8B-B14F-4D97-AF65-F5344CB8AC3E}">
        <p14:creationId xmlns:p14="http://schemas.microsoft.com/office/powerpoint/2010/main" val="319595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C527-4B14-4EBC-AAF1-83EB1E582D17}"/>
              </a:ext>
            </a:extLst>
          </p:cNvPr>
          <p:cNvSpPr>
            <a:spLocks noGrp="1"/>
          </p:cNvSpPr>
          <p:nvPr>
            <p:ph type="title"/>
          </p:nvPr>
        </p:nvSpPr>
        <p:spPr/>
        <p:txBody>
          <a:bodyPr/>
          <a:lstStyle/>
          <a:p>
            <a:r>
              <a:rPr lang="en-IN" dirty="0"/>
              <a:t>Fibre Parts</a:t>
            </a:r>
          </a:p>
        </p:txBody>
      </p:sp>
      <p:sp>
        <p:nvSpPr>
          <p:cNvPr id="4" name="Text Placeholder 3">
            <a:extLst>
              <a:ext uri="{FF2B5EF4-FFF2-40B4-BE49-F238E27FC236}">
                <a16:creationId xmlns:a16="http://schemas.microsoft.com/office/drawing/2014/main" id="{27A8B8C2-AF3C-42CB-9A57-5977E5DA4500}"/>
              </a:ext>
            </a:extLst>
          </p:cNvPr>
          <p:cNvSpPr>
            <a:spLocks noGrp="1"/>
          </p:cNvSpPr>
          <p:nvPr>
            <p:ph type="body" sz="half" idx="2"/>
          </p:nvPr>
        </p:nvSpPr>
        <p:spPr>
          <a:xfrm>
            <a:off x="1362636" y="1598613"/>
            <a:ext cx="4731776" cy="4739434"/>
          </a:xfrm>
        </p:spPr>
        <p:txBody>
          <a:bodyPr>
            <a:normAutofit/>
          </a:bodyPr>
          <a:lstStyle/>
          <a:p>
            <a:r>
              <a:rPr lang="en-IN" dirty="0">
                <a:solidFill>
                  <a:schemeClr val="bg1">
                    <a:lumMod val="50000"/>
                  </a:schemeClr>
                </a:solidFill>
                <a:effectLst/>
                <a:ea typeface="Times New Roman" panose="02020603050405020304" pitchFamily="18" charset="0"/>
              </a:rPr>
              <a:t>The bodywork is made up of all parts of the kart that are in contact with air, other than mechanical parts, the fuel tank and number plates. The bodywork must be impeccably finished, in no way of a make-shift nature and without any sharp angles. The minimum radius of any angles or corners is 5 mm. It must be made up of two side bodyworks, one front fairing, one front panel and one possible rear wheel protection. No element of the bodywork may be used as fuel tank. No cutting of bodywork elements is allowed. They must under no circumstances be located either above the plane through the top of the front and rear tires or beyond the plane through the external part of the front and rear wheels (with the front wheels in the straight ahead position). In the case of a “Wet race”, side bodywork may not be located outside the plane passing through the outer edge of the rear wheels</a:t>
            </a:r>
            <a:endParaRPr lang="en-IN" dirty="0">
              <a:solidFill>
                <a:schemeClr val="bg1">
                  <a:lumMod val="50000"/>
                </a:schemeClr>
              </a:solidFill>
            </a:endParaRPr>
          </a:p>
        </p:txBody>
      </p:sp>
      <p:pic>
        <p:nvPicPr>
          <p:cNvPr id="5" name="Content Placeholder 4">
            <a:extLst>
              <a:ext uri="{FF2B5EF4-FFF2-40B4-BE49-F238E27FC236}">
                <a16:creationId xmlns:a16="http://schemas.microsoft.com/office/drawing/2014/main" id="{66E98140-E165-44B9-AE1D-D610C2656A1A}"/>
              </a:ext>
            </a:extLst>
          </p:cNvPr>
          <p:cNvPicPr>
            <a:picLocks noGrp="1"/>
          </p:cNvPicPr>
          <p:nvPr>
            <p:ph idx="1"/>
          </p:nvPr>
        </p:nvPicPr>
        <p:blipFill>
          <a:blip r:embed="rId2"/>
          <a:stretch>
            <a:fillRect/>
          </a:stretch>
        </p:blipFill>
        <p:spPr>
          <a:xfrm>
            <a:off x="6717460" y="1695311"/>
            <a:ext cx="5181600" cy="2898588"/>
          </a:xfrm>
          <a:prstGeom prst="rect">
            <a:avLst/>
          </a:prstGeom>
        </p:spPr>
      </p:pic>
    </p:spTree>
    <p:extLst>
      <p:ext uri="{BB962C8B-B14F-4D97-AF65-F5344CB8AC3E}">
        <p14:creationId xmlns:p14="http://schemas.microsoft.com/office/powerpoint/2010/main" val="2416512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857D-E2D7-4E2A-B2E9-98EE8EF26273}"/>
              </a:ext>
            </a:extLst>
          </p:cNvPr>
          <p:cNvSpPr>
            <a:spLocks noGrp="1"/>
          </p:cNvSpPr>
          <p:nvPr>
            <p:ph type="title"/>
          </p:nvPr>
        </p:nvSpPr>
        <p:spPr/>
        <p:txBody>
          <a:bodyPr/>
          <a:lstStyle/>
          <a:p>
            <a:r>
              <a:rPr lang="en-IN" dirty="0"/>
              <a:t>Manufacturing rules</a:t>
            </a:r>
          </a:p>
        </p:txBody>
      </p:sp>
      <p:pic>
        <p:nvPicPr>
          <p:cNvPr id="6" name="Content Placeholder 5">
            <a:extLst>
              <a:ext uri="{FF2B5EF4-FFF2-40B4-BE49-F238E27FC236}">
                <a16:creationId xmlns:a16="http://schemas.microsoft.com/office/drawing/2014/main" id="{8432B4EB-9A07-45D4-8EE8-F0AE4836EC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0488" y="385096"/>
            <a:ext cx="3353647" cy="1894810"/>
          </a:xfrm>
        </p:spPr>
      </p:pic>
      <p:sp>
        <p:nvSpPr>
          <p:cNvPr id="4" name="Text Placeholder 3">
            <a:extLst>
              <a:ext uri="{FF2B5EF4-FFF2-40B4-BE49-F238E27FC236}">
                <a16:creationId xmlns:a16="http://schemas.microsoft.com/office/drawing/2014/main" id="{4FBFB226-6E4B-4127-9821-EF275AACA716}"/>
              </a:ext>
            </a:extLst>
          </p:cNvPr>
          <p:cNvSpPr>
            <a:spLocks noGrp="1"/>
          </p:cNvSpPr>
          <p:nvPr>
            <p:ph type="body" sz="half" idx="2"/>
          </p:nvPr>
        </p:nvSpPr>
        <p:spPr/>
        <p:txBody>
          <a:bodyPr/>
          <a:lstStyle/>
          <a:p>
            <a:pPr marL="342900" indent="-342900">
              <a:buAutoNum type="arabicParenR"/>
            </a:pPr>
            <a:r>
              <a:rPr lang="en-IN" dirty="0"/>
              <a:t>Visibility Requirements</a:t>
            </a:r>
          </a:p>
          <a:p>
            <a:pPr marL="342900" indent="-342900">
              <a:buAutoNum type="arabicParenR"/>
            </a:pPr>
            <a:r>
              <a:rPr lang="en-IN" dirty="0"/>
              <a:t>Path for wires and pipes</a:t>
            </a:r>
          </a:p>
          <a:p>
            <a:pPr marL="342900" indent="-342900">
              <a:buAutoNum type="arabicParenR"/>
            </a:pPr>
            <a:r>
              <a:rPr lang="en-IN" dirty="0"/>
              <a:t>Pipe Bending</a:t>
            </a:r>
          </a:p>
          <a:p>
            <a:pPr marL="342900" indent="-342900">
              <a:buAutoNum type="arabicParenR"/>
            </a:pPr>
            <a:r>
              <a:rPr lang="en-IN" dirty="0"/>
              <a:t>Pipe Joint</a:t>
            </a:r>
          </a:p>
          <a:p>
            <a:pPr marL="342900" indent="-342900">
              <a:buAutoNum type="arabicParenR"/>
            </a:pPr>
            <a:r>
              <a:rPr lang="en-IN" dirty="0"/>
              <a:t>No sharp edges</a:t>
            </a:r>
          </a:p>
          <a:p>
            <a:pPr marL="342900" indent="-342900">
              <a:buAutoNum type="arabicParenR"/>
            </a:pPr>
            <a:endParaRPr lang="en-IN" dirty="0"/>
          </a:p>
        </p:txBody>
      </p:sp>
      <p:pic>
        <p:nvPicPr>
          <p:cNvPr id="10" name="Picture 9">
            <a:extLst>
              <a:ext uri="{FF2B5EF4-FFF2-40B4-BE49-F238E27FC236}">
                <a16:creationId xmlns:a16="http://schemas.microsoft.com/office/drawing/2014/main" id="{D260D0A4-B938-4BA3-9D9C-536A3E7E7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488" y="2489979"/>
            <a:ext cx="3353647" cy="1878042"/>
          </a:xfrm>
          <a:prstGeom prst="rect">
            <a:avLst/>
          </a:prstGeom>
        </p:spPr>
      </p:pic>
      <p:pic>
        <p:nvPicPr>
          <p:cNvPr id="12" name="Picture 11">
            <a:extLst>
              <a:ext uri="{FF2B5EF4-FFF2-40B4-BE49-F238E27FC236}">
                <a16:creationId xmlns:a16="http://schemas.microsoft.com/office/drawing/2014/main" id="{AF500356-ACA9-4667-AE00-B350619C5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1811" y="4578093"/>
            <a:ext cx="3353647" cy="1878043"/>
          </a:xfrm>
          <a:prstGeom prst="rect">
            <a:avLst/>
          </a:prstGeom>
        </p:spPr>
      </p:pic>
      <p:pic>
        <p:nvPicPr>
          <p:cNvPr id="14" name="Picture 13">
            <a:extLst>
              <a:ext uri="{FF2B5EF4-FFF2-40B4-BE49-F238E27FC236}">
                <a16:creationId xmlns:a16="http://schemas.microsoft.com/office/drawing/2014/main" id="{44B213DF-8610-4B6E-9EB5-E9F0C1004C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0488" y="4578094"/>
            <a:ext cx="3353647" cy="1878042"/>
          </a:xfrm>
          <a:prstGeom prst="rect">
            <a:avLst/>
          </a:prstGeom>
        </p:spPr>
      </p:pic>
      <p:sp>
        <p:nvSpPr>
          <p:cNvPr id="11" name="TextBox 10">
            <a:extLst>
              <a:ext uri="{FF2B5EF4-FFF2-40B4-BE49-F238E27FC236}">
                <a16:creationId xmlns:a16="http://schemas.microsoft.com/office/drawing/2014/main" id="{ED2EFFCF-65E3-430B-B67D-32FB756CB411}"/>
              </a:ext>
            </a:extLst>
          </p:cNvPr>
          <p:cNvSpPr txBox="1"/>
          <p:nvPr/>
        </p:nvSpPr>
        <p:spPr>
          <a:xfrm>
            <a:off x="10294659" y="45275"/>
            <a:ext cx="1663562"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Saurabh Sharma</a:t>
            </a:r>
          </a:p>
        </p:txBody>
      </p:sp>
    </p:spTree>
    <p:extLst>
      <p:ext uri="{BB962C8B-B14F-4D97-AF65-F5344CB8AC3E}">
        <p14:creationId xmlns:p14="http://schemas.microsoft.com/office/powerpoint/2010/main" val="2090924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EDDE-3905-43F3-A1E3-C08D2A8C5381}"/>
              </a:ext>
            </a:extLst>
          </p:cNvPr>
          <p:cNvSpPr>
            <a:spLocks noGrp="1"/>
          </p:cNvSpPr>
          <p:nvPr>
            <p:ph type="title"/>
          </p:nvPr>
        </p:nvSpPr>
        <p:spPr/>
        <p:txBody>
          <a:bodyPr/>
          <a:lstStyle/>
          <a:p>
            <a:r>
              <a:rPr lang="en-IN" dirty="0"/>
              <a:t>Safety</a:t>
            </a:r>
          </a:p>
        </p:txBody>
      </p:sp>
      <p:pic>
        <p:nvPicPr>
          <p:cNvPr id="6" name="Content Placeholder 5">
            <a:extLst>
              <a:ext uri="{FF2B5EF4-FFF2-40B4-BE49-F238E27FC236}">
                <a16:creationId xmlns:a16="http://schemas.microsoft.com/office/drawing/2014/main" id="{ED57987D-BD85-4AED-A7D2-B1694B2DF0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4900" y="723392"/>
            <a:ext cx="2332715" cy="1545424"/>
          </a:xfrm>
        </p:spPr>
      </p:pic>
      <p:sp>
        <p:nvSpPr>
          <p:cNvPr id="4" name="Text Placeholder 3">
            <a:extLst>
              <a:ext uri="{FF2B5EF4-FFF2-40B4-BE49-F238E27FC236}">
                <a16:creationId xmlns:a16="http://schemas.microsoft.com/office/drawing/2014/main" id="{E0F50141-68ED-4100-B3D5-CDB704FDBCED}"/>
              </a:ext>
            </a:extLst>
          </p:cNvPr>
          <p:cNvSpPr>
            <a:spLocks noGrp="1"/>
          </p:cNvSpPr>
          <p:nvPr>
            <p:ph type="body" sz="half" idx="2"/>
          </p:nvPr>
        </p:nvSpPr>
        <p:spPr>
          <a:xfrm>
            <a:off x="2050742" y="1598613"/>
            <a:ext cx="4043669" cy="4262436"/>
          </a:xfrm>
        </p:spPr>
        <p:txBody>
          <a:bodyPr/>
          <a:lstStyle/>
          <a:p>
            <a:r>
              <a:rPr lang="en-IN" dirty="0"/>
              <a:t>1) Age-</a:t>
            </a:r>
          </a:p>
          <a:p>
            <a:r>
              <a:rPr lang="en-IN" dirty="0"/>
              <a:t>2) Driver’s License</a:t>
            </a:r>
          </a:p>
          <a:p>
            <a:r>
              <a:rPr lang="en-IN" dirty="0"/>
              <a:t>3) Driver’s Insurance</a:t>
            </a:r>
          </a:p>
          <a:p>
            <a:r>
              <a:rPr lang="en-IN" dirty="0"/>
              <a:t>4) Helmet-</a:t>
            </a:r>
          </a:p>
          <a:p>
            <a:r>
              <a:rPr lang="en-IN" dirty="0"/>
              <a:t>5) Fire Extinguisher</a:t>
            </a:r>
          </a:p>
          <a:p>
            <a:r>
              <a:rPr lang="en-IN" dirty="0"/>
              <a:t>6) Seat Belt</a:t>
            </a:r>
          </a:p>
        </p:txBody>
      </p:sp>
      <p:pic>
        <p:nvPicPr>
          <p:cNvPr id="8" name="Picture 7">
            <a:extLst>
              <a:ext uri="{FF2B5EF4-FFF2-40B4-BE49-F238E27FC236}">
                <a16:creationId xmlns:a16="http://schemas.microsoft.com/office/drawing/2014/main" id="{E16B9E25-1552-443A-A877-AB512F94D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900" y="4380528"/>
            <a:ext cx="2332714" cy="1594282"/>
          </a:xfrm>
          <a:prstGeom prst="rect">
            <a:avLst/>
          </a:prstGeom>
        </p:spPr>
      </p:pic>
      <p:pic>
        <p:nvPicPr>
          <p:cNvPr id="10" name="Picture 9">
            <a:extLst>
              <a:ext uri="{FF2B5EF4-FFF2-40B4-BE49-F238E27FC236}">
                <a16:creationId xmlns:a16="http://schemas.microsoft.com/office/drawing/2014/main" id="{CD665F12-A44B-4C0B-8B7A-693CFEC01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900" y="2449000"/>
            <a:ext cx="2332715" cy="1664916"/>
          </a:xfrm>
          <a:prstGeom prst="rect">
            <a:avLst/>
          </a:prstGeom>
        </p:spPr>
      </p:pic>
      <p:pic>
        <p:nvPicPr>
          <p:cNvPr id="12" name="Picture 11">
            <a:extLst>
              <a:ext uri="{FF2B5EF4-FFF2-40B4-BE49-F238E27FC236}">
                <a16:creationId xmlns:a16="http://schemas.microsoft.com/office/drawing/2014/main" id="{7BA99BF6-E4D6-4A2C-8645-7B1B5D90C7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2945" y="4380528"/>
            <a:ext cx="1849684" cy="1594282"/>
          </a:xfrm>
          <a:prstGeom prst="rect">
            <a:avLst/>
          </a:prstGeom>
        </p:spPr>
      </p:pic>
      <p:sp>
        <p:nvSpPr>
          <p:cNvPr id="9" name="TextBox 8">
            <a:extLst>
              <a:ext uri="{FF2B5EF4-FFF2-40B4-BE49-F238E27FC236}">
                <a16:creationId xmlns:a16="http://schemas.microsoft.com/office/drawing/2014/main" id="{22C17F26-7B52-47CC-86F4-790207FBA211}"/>
              </a:ext>
            </a:extLst>
          </p:cNvPr>
          <p:cNvSpPr txBox="1"/>
          <p:nvPr/>
        </p:nvSpPr>
        <p:spPr>
          <a:xfrm>
            <a:off x="10182687" y="180631"/>
            <a:ext cx="1633491"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a:t>
            </a:r>
            <a:r>
              <a:rPr lang="en-IN" sz="1100" dirty="0">
                <a:ea typeface="Calibri" panose="020F0502020204030204" pitchFamily="34" charset="0"/>
                <a:cs typeface="Mangal" panose="02040503050203030202" pitchFamily="18" charset="0"/>
              </a:rPr>
              <a:t> Harshit Sharma</a:t>
            </a:r>
            <a:endParaRPr lang="en-IN" sz="1100" dirty="0">
              <a:effectLst/>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522396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445E61-6A45-48D4-AAE9-4F0BBAA26975}"/>
              </a:ext>
            </a:extLst>
          </p:cNvPr>
          <p:cNvSpPr>
            <a:spLocks noGrp="1"/>
          </p:cNvSpPr>
          <p:nvPr>
            <p:ph type="title"/>
          </p:nvPr>
        </p:nvSpPr>
        <p:spPr/>
        <p:txBody>
          <a:bodyPr/>
          <a:lstStyle/>
          <a:p>
            <a:r>
              <a:rPr lang="en-IN" dirty="0"/>
              <a:t>Failure Modes</a:t>
            </a:r>
          </a:p>
        </p:txBody>
      </p:sp>
      <p:sp>
        <p:nvSpPr>
          <p:cNvPr id="8" name="Text Placeholder 7">
            <a:extLst>
              <a:ext uri="{FF2B5EF4-FFF2-40B4-BE49-F238E27FC236}">
                <a16:creationId xmlns:a16="http://schemas.microsoft.com/office/drawing/2014/main" id="{51756356-E26D-4235-8AFB-58DDF8FCB8A7}"/>
              </a:ext>
            </a:extLst>
          </p:cNvPr>
          <p:cNvSpPr>
            <a:spLocks noGrp="1"/>
          </p:cNvSpPr>
          <p:nvPr>
            <p:ph type="body" sz="half" idx="2"/>
          </p:nvPr>
        </p:nvSpPr>
        <p:spPr>
          <a:xfrm>
            <a:off x="2669895" y="2149476"/>
            <a:ext cx="7630553" cy="4262436"/>
          </a:xfrm>
        </p:spPr>
        <p:txBody>
          <a:bodyPr>
            <a:normAutofit/>
          </a:bodyPr>
          <a:lstStyle/>
          <a:p>
            <a:pPr marL="276225" marR="168910" indent="-6350" algn="just">
              <a:lnSpc>
                <a:spcPct val="103000"/>
              </a:lnSpc>
              <a:spcAft>
                <a:spcPts val="60"/>
              </a:spcAft>
            </a:pPr>
            <a:r>
              <a:rPr lang="en-IN" dirty="0">
                <a:solidFill>
                  <a:schemeClr val="bg1">
                    <a:lumMod val="50000"/>
                  </a:schemeClr>
                </a:solidFill>
                <a:effectLst/>
                <a:ea typeface="Times New Roman" panose="02020603050405020304" pitchFamily="18" charset="0"/>
              </a:rPr>
              <a:t>Structural failure can occur in FRP materials when: </a:t>
            </a:r>
          </a:p>
          <a:p>
            <a:pPr marR="168910" lvl="0" algn="just" fontAlgn="base">
              <a:lnSpc>
                <a:spcPct val="103000"/>
              </a:lnSpc>
              <a:spcAft>
                <a:spcPts val="60"/>
              </a:spcAft>
              <a:buClr>
                <a:srgbClr val="000000"/>
              </a:buClr>
              <a:buSzPts val="1200"/>
            </a:pPr>
            <a:r>
              <a:rPr lang="en-IN" u="none" strike="noStrike" dirty="0">
                <a:solidFill>
                  <a:schemeClr val="bg1">
                    <a:lumMod val="50000"/>
                  </a:schemeClr>
                </a:solidFill>
                <a:effectLst/>
                <a:uFill>
                  <a:solidFill>
                    <a:srgbClr val="000000"/>
                  </a:solidFill>
                </a:uFill>
                <a:ea typeface="Times New Roman" panose="02020603050405020304" pitchFamily="18" charset="0"/>
                <a:cs typeface="Times New Roman" panose="02020603050405020304" pitchFamily="18" charset="0"/>
              </a:rPr>
              <a:t>Tensile forces stretch the matrix more than the fibres, causing the material to shear at the interface between matrix and fibres. </a:t>
            </a:r>
          </a:p>
          <a:p>
            <a:pPr marR="168910" lvl="0" algn="just" fontAlgn="base">
              <a:lnSpc>
                <a:spcPct val="103000"/>
              </a:lnSpc>
              <a:spcAft>
                <a:spcPts val="60"/>
              </a:spcAft>
              <a:buClr>
                <a:srgbClr val="000000"/>
              </a:buClr>
              <a:buSzPts val="1200"/>
            </a:pPr>
            <a:r>
              <a:rPr lang="en-IN" u="none" strike="noStrike" dirty="0">
                <a:solidFill>
                  <a:schemeClr val="bg1">
                    <a:lumMod val="50000"/>
                  </a:schemeClr>
                </a:solidFill>
                <a:effectLst/>
                <a:uFill>
                  <a:solidFill>
                    <a:srgbClr val="000000"/>
                  </a:solidFill>
                </a:uFill>
                <a:ea typeface="Times New Roman" panose="02020603050405020304" pitchFamily="18" charset="0"/>
                <a:cs typeface="Times New Roman" panose="02020603050405020304" pitchFamily="18" charset="0"/>
              </a:rPr>
              <a:t>Tensile forces near the end of the fibres exceed the tolerances of the matrix, separating the fibres from the matrix. </a:t>
            </a:r>
          </a:p>
          <a:p>
            <a:r>
              <a:rPr lang="en-IN" dirty="0">
                <a:solidFill>
                  <a:schemeClr val="bg1">
                    <a:lumMod val="50000"/>
                  </a:schemeClr>
                </a:solidFill>
                <a:effectLst/>
                <a:ea typeface="Times New Roman" panose="02020603050405020304" pitchFamily="18" charset="0"/>
              </a:rPr>
              <a:t>Tensile forces can also exceed the tolerances of the fibres causing the fibres themselves to fracture leading to material failure</a:t>
            </a:r>
          </a:p>
          <a:p>
            <a:r>
              <a:rPr lang="en-IN" dirty="0">
                <a:solidFill>
                  <a:schemeClr val="bg1">
                    <a:lumMod val="50000"/>
                  </a:schemeClr>
                </a:solidFill>
                <a:effectLst/>
                <a:ea typeface="Times New Roman" panose="02020603050405020304" pitchFamily="18" charset="0"/>
              </a:rPr>
              <a:t>FRP is used in designs that require a measure of strength or modulus of elasticity that nonreinforced plastics and other material choices are either ill suited for mechanically or economically.  </a:t>
            </a:r>
          </a:p>
          <a:p>
            <a:pPr marL="276225" marR="146050" indent="-6350" algn="l">
              <a:lnSpc>
                <a:spcPct val="99000"/>
              </a:lnSpc>
              <a:spcAft>
                <a:spcPts val="70"/>
              </a:spcAft>
            </a:pPr>
            <a:r>
              <a:rPr lang="en-IN" dirty="0">
                <a:solidFill>
                  <a:schemeClr val="bg1">
                    <a:lumMod val="50000"/>
                  </a:schemeClr>
                </a:solidFill>
                <a:effectLst/>
                <a:ea typeface="Times New Roman" panose="02020603050405020304" pitchFamily="18" charset="0"/>
              </a:rPr>
              <a:t> </a:t>
            </a:r>
          </a:p>
          <a:p>
            <a:endParaRPr lang="en-IN" dirty="0">
              <a:solidFill>
                <a:schemeClr val="bg1">
                  <a:lumMod val="50000"/>
                </a:schemeClr>
              </a:solidFill>
            </a:endParaRPr>
          </a:p>
        </p:txBody>
      </p:sp>
      <p:sp>
        <p:nvSpPr>
          <p:cNvPr id="6" name="TextBox 5">
            <a:extLst>
              <a:ext uri="{FF2B5EF4-FFF2-40B4-BE49-F238E27FC236}">
                <a16:creationId xmlns:a16="http://schemas.microsoft.com/office/drawing/2014/main" id="{F776A192-B653-402F-A1FD-AE8495A7DBC6}"/>
              </a:ext>
            </a:extLst>
          </p:cNvPr>
          <p:cNvSpPr txBox="1"/>
          <p:nvPr/>
        </p:nvSpPr>
        <p:spPr>
          <a:xfrm>
            <a:off x="10507462" y="108751"/>
            <a:ext cx="1684538" cy="261610"/>
          </a:xfrm>
          <a:prstGeom prst="rect">
            <a:avLst/>
          </a:prstGeom>
          <a:noFill/>
        </p:spPr>
        <p:txBody>
          <a:bodyPr wrap="square">
            <a:spAutoFit/>
          </a:bodyPr>
          <a:lstStyle/>
          <a:p>
            <a:r>
              <a:rPr lang="en-IN" sz="1100" dirty="0">
                <a:effectLst/>
                <a:ea typeface="Calibri" panose="020F0502020204030204" pitchFamily="34" charset="0"/>
                <a:cs typeface="Mangal" panose="02040503050203030202" pitchFamily="18" charset="0"/>
              </a:rPr>
              <a:t>By - Chetan Salunke</a:t>
            </a:r>
            <a:endParaRPr lang="en-IN" sz="1100" dirty="0"/>
          </a:p>
        </p:txBody>
      </p:sp>
    </p:spTree>
    <p:extLst>
      <p:ext uri="{BB962C8B-B14F-4D97-AF65-F5344CB8AC3E}">
        <p14:creationId xmlns:p14="http://schemas.microsoft.com/office/powerpoint/2010/main" val="3664976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C3B9-41CA-42DC-9A4B-944CEB62C024}"/>
              </a:ext>
            </a:extLst>
          </p:cNvPr>
          <p:cNvSpPr>
            <a:spLocks noGrp="1"/>
          </p:cNvSpPr>
          <p:nvPr>
            <p:ph type="title"/>
          </p:nvPr>
        </p:nvSpPr>
        <p:spPr/>
        <p:txBody>
          <a:bodyPr/>
          <a:lstStyle/>
          <a:p>
            <a:r>
              <a:rPr lang="en-IN" dirty="0"/>
              <a:t>Approximate cost </a:t>
            </a:r>
          </a:p>
        </p:txBody>
      </p:sp>
      <p:sp>
        <p:nvSpPr>
          <p:cNvPr id="3" name="Content Placeholder 2">
            <a:extLst>
              <a:ext uri="{FF2B5EF4-FFF2-40B4-BE49-F238E27FC236}">
                <a16:creationId xmlns:a16="http://schemas.microsoft.com/office/drawing/2014/main" id="{5CCBCFA0-687E-4BD8-9715-E9F49CF9EEB6}"/>
              </a:ext>
            </a:extLst>
          </p:cNvPr>
          <p:cNvSpPr>
            <a:spLocks noGrp="1"/>
          </p:cNvSpPr>
          <p:nvPr>
            <p:ph sz="half" idx="1"/>
          </p:nvPr>
        </p:nvSpPr>
        <p:spPr/>
        <p:txBody>
          <a:bodyPr>
            <a:normAutofit fontScale="92500" lnSpcReduction="20000"/>
          </a:bodyPr>
          <a:lstStyle/>
          <a:p>
            <a:r>
              <a:rPr lang="en-IN" dirty="0"/>
              <a:t>Steering System - 1000</a:t>
            </a:r>
          </a:p>
          <a:p>
            <a:r>
              <a:rPr lang="en-IN" dirty="0"/>
              <a:t>Wheels - 3200</a:t>
            </a:r>
          </a:p>
          <a:p>
            <a:r>
              <a:rPr lang="en-IN" dirty="0"/>
              <a:t>Safety - 2000</a:t>
            </a:r>
          </a:p>
          <a:p>
            <a:r>
              <a:rPr lang="en-IN" dirty="0"/>
              <a:t>Electric motor - 5000</a:t>
            </a:r>
          </a:p>
          <a:p>
            <a:r>
              <a:rPr lang="en-IN" dirty="0"/>
              <a:t>speed controller - 2500</a:t>
            </a:r>
          </a:p>
          <a:p>
            <a:r>
              <a:rPr lang="en-IN" dirty="0"/>
              <a:t>Battery - 9000</a:t>
            </a:r>
          </a:p>
          <a:p>
            <a:r>
              <a:rPr lang="en-IN" dirty="0"/>
              <a:t>Braking System - 2000</a:t>
            </a:r>
          </a:p>
          <a:p>
            <a:r>
              <a:rPr lang="en-IN" dirty="0"/>
              <a:t>Wiring - 1000</a:t>
            </a:r>
          </a:p>
          <a:p>
            <a:r>
              <a:rPr lang="en-IN" dirty="0"/>
              <a:t>Body – 3000</a:t>
            </a:r>
          </a:p>
          <a:p>
            <a:endParaRPr lang="en-IN" dirty="0"/>
          </a:p>
          <a:p>
            <a:r>
              <a:rPr lang="en-IN" dirty="0"/>
              <a:t>28700</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90901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E86AA-8307-42E8-8B6E-7EB689CE87D1}"/>
              </a:ext>
            </a:extLst>
          </p:cNvPr>
          <p:cNvSpPr>
            <a:spLocks noGrp="1"/>
          </p:cNvSpPr>
          <p:nvPr>
            <p:ph type="title"/>
          </p:nvPr>
        </p:nvSpPr>
        <p:spPr>
          <a:xfrm>
            <a:off x="2171329" y="389861"/>
            <a:ext cx="3505199" cy="976312"/>
          </a:xfrm>
        </p:spPr>
        <p:txBody>
          <a:bodyPr/>
          <a:lstStyle/>
          <a:p>
            <a:r>
              <a:rPr lang="en-IN" dirty="0"/>
              <a:t>Introduction</a:t>
            </a:r>
          </a:p>
        </p:txBody>
      </p:sp>
      <p:pic>
        <p:nvPicPr>
          <p:cNvPr id="3" name="Content Placeholder 2">
            <a:extLst>
              <a:ext uri="{FF2B5EF4-FFF2-40B4-BE49-F238E27FC236}">
                <a16:creationId xmlns:a16="http://schemas.microsoft.com/office/drawing/2014/main" id="{06029979-CA33-4D99-A146-FD63109340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3" y="1447169"/>
            <a:ext cx="5181600" cy="3412800"/>
          </a:xfrm>
        </p:spPr>
      </p:pic>
      <p:sp>
        <p:nvSpPr>
          <p:cNvPr id="7" name="AutoShape 2">
            <a:extLst>
              <a:ext uri="{FF2B5EF4-FFF2-40B4-BE49-F238E27FC236}">
                <a16:creationId xmlns:a16="http://schemas.microsoft.com/office/drawing/2014/main" id="{A2D51CEE-D359-4ED0-85A6-CBA93671EDEF}"/>
              </a:ext>
            </a:extLst>
          </p:cNvPr>
          <p:cNvSpPr>
            <a:spLocks noGrp="1" noChangeAspect="1" noChangeArrowheads="1"/>
          </p:cNvSpPr>
          <p:nvPr>
            <p:ph type="body" sz="half" idx="2"/>
          </p:nvPr>
        </p:nvSpPr>
        <p:spPr bwMode="auto">
          <a:xfrm>
            <a:off x="1828800" y="1598613"/>
            <a:ext cx="4190259" cy="41708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IN" dirty="0">
                <a:solidFill>
                  <a:schemeClr val="bg1">
                    <a:lumMod val="50000"/>
                  </a:schemeClr>
                </a:solidFill>
              </a:rPr>
              <a:t>The Go-Kart is a vehicle which is simple, lightweight and compact and easy to operate. The go-kart is specially designed for racing and has very low ground clearance when compared to other vehicles. The common parts of go-kart are engine, wheels, steering, tyres, axle and chassis. No suspension can be mounted to go-kart due to its low ground clearance.</a:t>
            </a:r>
          </a:p>
          <a:p>
            <a:endParaRPr lang="en-IN" dirty="0">
              <a:solidFill>
                <a:schemeClr val="bg1">
                  <a:lumMod val="50000"/>
                </a:schemeClr>
              </a:solidFill>
            </a:endParaRPr>
          </a:p>
          <a:p>
            <a:r>
              <a:rPr lang="en-IN" i="0" dirty="0">
                <a:solidFill>
                  <a:schemeClr val="bg1">
                    <a:lumMod val="50000"/>
                  </a:schemeClr>
                </a:solidFill>
                <a:effectLst/>
              </a:rPr>
              <a:t>The JK Tyre National Karting Championship offered a real boost to the efforts the company undertook in taking the sport to the masses. The company introduced the discipline in 1997 and patronized tracks in seven cities across India and thereafter developed a karting series in 2000</a:t>
            </a:r>
            <a:endParaRPr lang="en-IN" dirty="0">
              <a:solidFill>
                <a:schemeClr val="bg1">
                  <a:lumMod val="50000"/>
                </a:schemeClr>
              </a:solidFill>
            </a:endParaRPr>
          </a:p>
        </p:txBody>
      </p:sp>
      <p:sp>
        <p:nvSpPr>
          <p:cNvPr id="8" name="TextBox 7">
            <a:extLst>
              <a:ext uri="{FF2B5EF4-FFF2-40B4-BE49-F238E27FC236}">
                <a16:creationId xmlns:a16="http://schemas.microsoft.com/office/drawing/2014/main" id="{60771B46-91FC-4D17-8735-7F062C3AF1A4}"/>
              </a:ext>
            </a:extLst>
          </p:cNvPr>
          <p:cNvSpPr txBox="1"/>
          <p:nvPr/>
        </p:nvSpPr>
        <p:spPr>
          <a:xfrm>
            <a:off x="10440141" y="147801"/>
            <a:ext cx="1677880"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a:t>
            </a:r>
            <a:r>
              <a:rPr lang="en-IN" sz="1100" dirty="0">
                <a:ea typeface="Calibri" panose="020F0502020204030204" pitchFamily="34" charset="0"/>
                <a:cs typeface="Mangal" panose="02040503050203030202" pitchFamily="18" charset="0"/>
              </a:rPr>
              <a:t>Harshit Sharma</a:t>
            </a:r>
            <a:endParaRPr lang="en-IN" sz="1100" dirty="0">
              <a:effectLst/>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923029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B337-37DA-4EE2-B1C7-F88DA6D954F6}"/>
              </a:ext>
            </a:extLst>
          </p:cNvPr>
          <p:cNvSpPr>
            <a:spLocks noGrp="1"/>
          </p:cNvSpPr>
          <p:nvPr>
            <p:ph type="title"/>
          </p:nvPr>
        </p:nvSpPr>
        <p:spPr>
          <a:xfrm>
            <a:off x="3462502" y="216216"/>
            <a:ext cx="8911687" cy="1280890"/>
          </a:xfrm>
        </p:spPr>
        <p:txBody>
          <a:bodyPr/>
          <a:lstStyle/>
          <a:p>
            <a:r>
              <a:rPr lang="en-IN" dirty="0"/>
              <a:t>Methodology</a:t>
            </a:r>
          </a:p>
        </p:txBody>
      </p:sp>
      <p:sp>
        <p:nvSpPr>
          <p:cNvPr id="3" name="Content Placeholder 2">
            <a:extLst>
              <a:ext uri="{FF2B5EF4-FFF2-40B4-BE49-F238E27FC236}">
                <a16:creationId xmlns:a16="http://schemas.microsoft.com/office/drawing/2014/main" id="{FF67F13F-CC33-4F92-81B4-5E95CBF2B9D9}"/>
              </a:ext>
            </a:extLst>
          </p:cNvPr>
          <p:cNvSpPr>
            <a:spLocks noGrp="1"/>
          </p:cNvSpPr>
          <p:nvPr>
            <p:ph idx="1"/>
          </p:nvPr>
        </p:nvSpPr>
        <p:spPr>
          <a:xfrm>
            <a:off x="1972235" y="1497106"/>
            <a:ext cx="9532377" cy="5262282"/>
          </a:xfrm>
        </p:spPr>
        <p:txBody>
          <a:bodyPr>
            <a:normAutofit fontScale="40000" lnSpcReduction="20000"/>
          </a:bodyPr>
          <a:lstStyle/>
          <a:p>
            <a:pPr marL="342900" marR="168910" lvl="0" indent="-342900" algn="just" fontAlgn="base">
              <a:lnSpc>
                <a:spcPct val="103000"/>
              </a:lnSpc>
              <a:spcAft>
                <a:spcPts val="38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Frame design </a:t>
            </a:r>
          </a:p>
          <a:p>
            <a:pPr marL="342900" marR="168910" lvl="0" indent="-342900" algn="just" fontAlgn="base">
              <a:lnSpc>
                <a:spcPct val="103000"/>
              </a:lnSpc>
              <a:spcAft>
                <a:spcPts val="37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Steering system design </a:t>
            </a:r>
          </a:p>
          <a:p>
            <a:pPr marL="342900" marR="168910" lvl="0" indent="-342900" algn="just" fontAlgn="base">
              <a:lnSpc>
                <a:spcPct val="103000"/>
              </a:lnSpc>
              <a:spcAft>
                <a:spcPts val="37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Brake and wheels  </a:t>
            </a:r>
          </a:p>
          <a:p>
            <a:pPr marL="342900" marR="168910" lvl="0" indent="-342900" algn="just" fontAlgn="base">
              <a:lnSpc>
                <a:spcPct val="103000"/>
              </a:lnSpc>
              <a:spcAft>
                <a:spcPts val="38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Drive train design </a:t>
            </a:r>
          </a:p>
          <a:p>
            <a:pPr marL="342900" marR="168910" lvl="0" indent="-342900" algn="just" fontAlgn="base">
              <a:lnSpc>
                <a:spcPct val="103000"/>
              </a:lnSpc>
              <a:spcAft>
                <a:spcPts val="37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Bodywork design </a:t>
            </a:r>
          </a:p>
          <a:p>
            <a:pPr marL="342900" marR="168910" lvl="0" indent="-342900" algn="just" fontAlgn="base">
              <a:lnSpc>
                <a:spcPct val="103000"/>
              </a:lnSpc>
              <a:spcAft>
                <a:spcPts val="38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Assembly of sub design </a:t>
            </a:r>
          </a:p>
          <a:p>
            <a:pPr marL="342900" marR="168910" lvl="0" indent="-342900" algn="just" fontAlgn="base">
              <a:lnSpc>
                <a:spcPct val="103000"/>
              </a:lnSpc>
              <a:spcAft>
                <a:spcPts val="37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Analysis of Design  </a:t>
            </a:r>
          </a:p>
          <a:p>
            <a:pPr marL="342900" marR="168910" lvl="0" indent="-342900" algn="just" fontAlgn="base">
              <a:lnSpc>
                <a:spcPct val="103000"/>
              </a:lnSpc>
              <a:spcAft>
                <a:spcPts val="37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Body and composites </a:t>
            </a:r>
          </a:p>
          <a:p>
            <a:pPr marL="342900" marR="168910" lvl="0" indent="-342900" algn="just" fontAlgn="base">
              <a:lnSpc>
                <a:spcPct val="103000"/>
              </a:lnSpc>
              <a:spcAft>
                <a:spcPts val="385"/>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Study of Engine </a:t>
            </a:r>
          </a:p>
          <a:p>
            <a:pPr marL="342900" marR="168910" lvl="0" indent="-342900" algn="just" fontAlgn="base">
              <a:lnSpc>
                <a:spcPct val="103000"/>
              </a:lnSpc>
              <a:spcAft>
                <a:spcPts val="37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Fabrication of Chassis </a:t>
            </a:r>
          </a:p>
          <a:p>
            <a:pPr marL="342900" marR="168910" lvl="0" indent="-342900" algn="just" fontAlgn="base">
              <a:lnSpc>
                <a:spcPct val="103000"/>
              </a:lnSpc>
              <a:spcAft>
                <a:spcPts val="38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Fabrication of  Parts to Chassis </a:t>
            </a:r>
          </a:p>
          <a:p>
            <a:pPr marL="342900" marR="168910" lvl="0" indent="-342900" algn="just" fontAlgn="base">
              <a:lnSpc>
                <a:spcPct val="103000"/>
              </a:lnSpc>
              <a:spcAft>
                <a:spcPts val="37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Driving and Testing </a:t>
            </a:r>
          </a:p>
          <a:p>
            <a:pPr marL="342900" marR="168910" lvl="0" indent="-342900" algn="just" fontAlgn="base">
              <a:lnSpc>
                <a:spcPct val="103000"/>
              </a:lnSpc>
              <a:spcAft>
                <a:spcPts val="38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Calculation of actual parameters of Kart. </a:t>
            </a:r>
          </a:p>
          <a:p>
            <a:pPr marL="342900" marR="168910" lvl="0" indent="-342900" algn="just" fontAlgn="base">
              <a:lnSpc>
                <a:spcPct val="103000"/>
              </a:lnSpc>
              <a:spcAft>
                <a:spcPts val="290"/>
              </a:spcAft>
              <a:buClr>
                <a:srgbClr val="000000"/>
              </a:buClr>
              <a:buSzPts val="1200"/>
              <a:buFont typeface="Arial" panose="020B0604020202020204" pitchFamily="34" charset="0"/>
              <a:buChar char="•"/>
            </a:pPr>
            <a:r>
              <a:rPr lang="en-IN" sz="3500" u="none" strike="noStrike" dirty="0">
                <a:solidFill>
                  <a:schemeClr val="bg1">
                    <a:lumMod val="50000"/>
                  </a:schemeClr>
                </a:solidFill>
                <a:effectLst/>
                <a:uFill>
                  <a:solidFill>
                    <a:srgbClr val="000000"/>
                  </a:solidFill>
                </a:uFill>
                <a:ea typeface="Arial" panose="020B0604020202020204" pitchFamily="34" charset="0"/>
                <a:cs typeface="Arial" panose="020B0604020202020204" pitchFamily="34" charset="0"/>
              </a:rPr>
              <a:t>Comparison of actual and design parameters</a:t>
            </a:r>
            <a:r>
              <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p>
          <a:p>
            <a:endParaRPr lang="en-IN" dirty="0"/>
          </a:p>
        </p:txBody>
      </p:sp>
    </p:spTree>
    <p:extLst>
      <p:ext uri="{BB962C8B-B14F-4D97-AF65-F5344CB8AC3E}">
        <p14:creationId xmlns:p14="http://schemas.microsoft.com/office/powerpoint/2010/main" val="1308563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ADFF-6027-4D1F-A3BC-807903C6D0FD}"/>
              </a:ext>
            </a:extLst>
          </p:cNvPr>
          <p:cNvSpPr>
            <a:spLocks noGrp="1"/>
          </p:cNvSpPr>
          <p:nvPr>
            <p:ph type="title"/>
          </p:nvPr>
        </p:nvSpPr>
        <p:spPr/>
        <p:txBody>
          <a:bodyPr/>
          <a:lstStyle/>
          <a:p>
            <a:r>
              <a:rPr lang="en-IN" dirty="0"/>
              <a:t>Prototype</a:t>
            </a:r>
          </a:p>
        </p:txBody>
      </p:sp>
      <p:sp>
        <p:nvSpPr>
          <p:cNvPr id="4" name="Text Placeholder 3">
            <a:extLst>
              <a:ext uri="{FF2B5EF4-FFF2-40B4-BE49-F238E27FC236}">
                <a16:creationId xmlns:a16="http://schemas.microsoft.com/office/drawing/2014/main" id="{9C2D63F0-F251-4345-B1E3-5442397BB2E1}"/>
              </a:ext>
            </a:extLst>
          </p:cNvPr>
          <p:cNvSpPr>
            <a:spLocks noGrp="1"/>
          </p:cNvSpPr>
          <p:nvPr>
            <p:ph type="body" sz="half" idx="2"/>
          </p:nvPr>
        </p:nvSpPr>
        <p:spPr>
          <a:xfrm>
            <a:off x="1246094" y="1598613"/>
            <a:ext cx="4848317" cy="5124916"/>
          </a:xfrm>
        </p:spPr>
        <p:txBody>
          <a:bodyPr>
            <a:normAutofit fontScale="92500"/>
          </a:bodyPr>
          <a:lstStyle/>
          <a:p>
            <a:pPr marL="276225" marR="168910" indent="-6350" algn="just">
              <a:lnSpc>
                <a:spcPct val="103000"/>
              </a:lnSpc>
              <a:spcAft>
                <a:spcPts val="490"/>
              </a:spcAft>
            </a:pPr>
            <a:r>
              <a:rPr lang="en-IN" sz="1500" dirty="0">
                <a:solidFill>
                  <a:schemeClr val="bg1">
                    <a:lumMod val="50000"/>
                  </a:schemeClr>
                </a:solidFill>
                <a:effectLst/>
                <a:ea typeface="Times New Roman" panose="02020603050405020304" pitchFamily="18" charset="0"/>
                <a:cs typeface="Times New Roman" panose="02020603050405020304" pitchFamily="18" charset="0"/>
              </a:rPr>
              <a:t>The SMITSONICS started with the process of brainstorming; literature review and continued with designing; design analysis; fabrication; assembly and documentation according to the standard specification of Go-kart. </a:t>
            </a:r>
          </a:p>
          <a:p>
            <a:pPr marL="276225" marR="168910" indent="-6350" algn="just">
              <a:lnSpc>
                <a:spcPct val="103000"/>
              </a:lnSpc>
              <a:spcAft>
                <a:spcPts val="615"/>
              </a:spcAft>
            </a:pPr>
            <a:r>
              <a:rPr lang="en-IN" sz="1500" dirty="0">
                <a:solidFill>
                  <a:schemeClr val="bg1">
                    <a:lumMod val="50000"/>
                  </a:schemeClr>
                </a:solidFill>
                <a:effectLst/>
                <a:ea typeface="Times New Roman" panose="02020603050405020304" pitchFamily="18" charset="0"/>
                <a:cs typeface="Times New Roman" panose="02020603050405020304" pitchFamily="18" charset="0"/>
              </a:rPr>
              <a:t>We approached our design by considering all possible alternatives for a system and </a:t>
            </a:r>
            <a:r>
              <a:rPr lang="en-IN" sz="1500" dirty="0" err="1">
                <a:solidFill>
                  <a:schemeClr val="bg1">
                    <a:lumMod val="50000"/>
                  </a:schemeClr>
                </a:solidFill>
                <a:effectLst/>
                <a:ea typeface="Times New Roman" panose="02020603050405020304" pitchFamily="18" charset="0"/>
                <a:cs typeface="Times New Roman" panose="02020603050405020304" pitchFamily="18" charset="0"/>
              </a:rPr>
              <a:t>modeling</a:t>
            </a:r>
            <a:r>
              <a:rPr lang="en-IN" sz="1500" dirty="0">
                <a:solidFill>
                  <a:schemeClr val="bg1">
                    <a:lumMod val="50000"/>
                  </a:schemeClr>
                </a:solidFill>
                <a:effectLst/>
                <a:ea typeface="Times New Roman" panose="02020603050405020304" pitchFamily="18" charset="0"/>
                <a:cs typeface="Times New Roman" panose="02020603050405020304" pitchFamily="18" charset="0"/>
              </a:rPr>
              <a:t> them in CATIA V5. The model was then modified and retested for the final design. The design process of the vehicle is iterative and is based on various engineering and reverse engineering processes depending upon the availability, cost and other such factors. The design objectives, set out to be achieved were three simple goals applied to every component of the vehicle: durable, light-weight and high performance, to optimize the design by avoiding over designing, which would also help in reducing the cost, with this we had a view of our kart. This started our goal and we set up some parameters for our work, </a:t>
            </a:r>
          </a:p>
          <a:p>
            <a:endParaRPr lang="en-IN" dirty="0"/>
          </a:p>
        </p:txBody>
      </p:sp>
      <p:pic>
        <p:nvPicPr>
          <p:cNvPr id="5" name="Content Placeholder 4">
            <a:extLst>
              <a:ext uri="{FF2B5EF4-FFF2-40B4-BE49-F238E27FC236}">
                <a16:creationId xmlns:a16="http://schemas.microsoft.com/office/drawing/2014/main" id="{F9C47214-265F-445E-9515-18355EFBBD47}"/>
              </a:ext>
            </a:extLst>
          </p:cNvPr>
          <p:cNvPicPr>
            <a:picLocks noGrp="1"/>
          </p:cNvPicPr>
          <p:nvPr>
            <p:ph idx="1"/>
          </p:nvPr>
        </p:nvPicPr>
        <p:blipFill>
          <a:blip r:embed="rId2"/>
          <a:stretch>
            <a:fillRect/>
          </a:stretch>
        </p:blipFill>
        <p:spPr>
          <a:xfrm>
            <a:off x="6532563" y="2277269"/>
            <a:ext cx="4762500" cy="1752600"/>
          </a:xfrm>
          <a:prstGeom prst="rect">
            <a:avLst/>
          </a:prstGeom>
        </p:spPr>
      </p:pic>
    </p:spTree>
    <p:extLst>
      <p:ext uri="{BB962C8B-B14F-4D97-AF65-F5344CB8AC3E}">
        <p14:creationId xmlns:p14="http://schemas.microsoft.com/office/powerpoint/2010/main" val="3246058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6DF5-2CC2-4843-9861-DA0124369C3B}"/>
              </a:ext>
            </a:extLst>
          </p:cNvPr>
          <p:cNvSpPr>
            <a:spLocks noGrp="1"/>
          </p:cNvSpPr>
          <p:nvPr>
            <p:ph type="title"/>
          </p:nvPr>
        </p:nvSpPr>
        <p:spPr/>
        <p:txBody>
          <a:bodyPr/>
          <a:lstStyle/>
          <a:p>
            <a:r>
              <a:rPr lang="en-IN" dirty="0"/>
              <a:t>Application of Electric Car</a:t>
            </a:r>
          </a:p>
        </p:txBody>
      </p:sp>
      <p:sp>
        <p:nvSpPr>
          <p:cNvPr id="4" name="Text Placeholder 3">
            <a:extLst>
              <a:ext uri="{FF2B5EF4-FFF2-40B4-BE49-F238E27FC236}">
                <a16:creationId xmlns:a16="http://schemas.microsoft.com/office/drawing/2014/main" id="{158B1BB9-243D-4D1E-B9F2-EDA66262568D}"/>
              </a:ext>
            </a:extLst>
          </p:cNvPr>
          <p:cNvSpPr>
            <a:spLocks noGrp="1"/>
          </p:cNvSpPr>
          <p:nvPr>
            <p:ph type="body" sz="half" idx="2"/>
          </p:nvPr>
        </p:nvSpPr>
        <p:spPr>
          <a:xfrm>
            <a:off x="1944209" y="1492216"/>
            <a:ext cx="4487553" cy="4262436"/>
          </a:xfrm>
        </p:spPr>
        <p:txBody>
          <a:bodyPr/>
          <a:lstStyle/>
          <a:p>
            <a:r>
              <a:rPr lang="en-IN" b="0" i="0" dirty="0">
                <a:solidFill>
                  <a:srgbClr val="666666"/>
                </a:solidFill>
                <a:effectLst/>
              </a:rPr>
              <a:t>The first known electric car was built by chemist Robert Davidson in Aberdeen, Scotland, in 1837—48 years earlier than the first internal combustion car. Thomas Parker, an English inventor, built the first </a:t>
            </a:r>
            <a:r>
              <a:rPr lang="en-IN" b="0" i="1" dirty="0">
                <a:solidFill>
                  <a:srgbClr val="666666"/>
                </a:solidFill>
                <a:effectLst/>
              </a:rPr>
              <a:t>practical</a:t>
            </a:r>
            <a:r>
              <a:rPr lang="en-IN" b="0" i="0" dirty="0">
                <a:solidFill>
                  <a:srgbClr val="666666"/>
                </a:solidFill>
                <a:effectLst/>
              </a:rPr>
              <a:t> electric car in London in 1884 and started production soon thereafter.</a:t>
            </a:r>
          </a:p>
          <a:p>
            <a:endParaRPr lang="en-IN" dirty="0">
              <a:solidFill>
                <a:srgbClr val="666666"/>
              </a:solidFill>
            </a:endParaRPr>
          </a:p>
          <a:p>
            <a:r>
              <a:rPr lang="en-IN" sz="1600" i="0" dirty="0">
                <a:solidFill>
                  <a:schemeClr val="tx1"/>
                </a:solidFill>
                <a:effectLst/>
                <a:latin typeface="+mj-lt"/>
              </a:rPr>
              <a:t>Benefits of Electrical Transportation</a:t>
            </a:r>
          </a:p>
          <a:p>
            <a:r>
              <a:rPr lang="en-IN" sz="1600" dirty="0">
                <a:solidFill>
                  <a:schemeClr val="tx1"/>
                </a:solidFill>
                <a:latin typeface="+mj-lt"/>
              </a:rPr>
              <a:t>1</a:t>
            </a:r>
            <a:r>
              <a:rPr lang="en-IN" dirty="0">
                <a:solidFill>
                  <a:schemeClr val="tx1"/>
                </a:solidFill>
              </a:rPr>
              <a:t>)</a:t>
            </a:r>
            <a:r>
              <a:rPr lang="en-IN" i="0" dirty="0">
                <a:solidFill>
                  <a:srgbClr val="666666"/>
                </a:solidFill>
              </a:rPr>
              <a:t> Reduced Pollution</a:t>
            </a:r>
            <a:endParaRPr lang="en-IN" dirty="0">
              <a:solidFill>
                <a:schemeClr val="tx1"/>
              </a:solidFill>
            </a:endParaRPr>
          </a:p>
          <a:p>
            <a:r>
              <a:rPr lang="en-IN" i="0" dirty="0">
                <a:solidFill>
                  <a:schemeClr val="tx1"/>
                </a:solidFill>
              </a:rPr>
              <a:t>2)</a:t>
            </a:r>
            <a:r>
              <a:rPr lang="en-IN" i="0" dirty="0">
                <a:solidFill>
                  <a:srgbClr val="666666"/>
                </a:solidFill>
              </a:rPr>
              <a:t> Cost Savings</a:t>
            </a:r>
            <a:endParaRPr lang="en-IN" dirty="0">
              <a:solidFill>
                <a:schemeClr val="tx1"/>
              </a:solidFill>
            </a:endParaRPr>
          </a:p>
          <a:p>
            <a:r>
              <a:rPr lang="en-IN" i="0" dirty="0">
                <a:solidFill>
                  <a:schemeClr val="tx1"/>
                </a:solidFill>
              </a:rPr>
              <a:t>3)</a:t>
            </a:r>
            <a:r>
              <a:rPr lang="en-IN" i="0" dirty="0">
                <a:solidFill>
                  <a:srgbClr val="666666"/>
                </a:solidFill>
              </a:rPr>
              <a:t> Economic Growth</a:t>
            </a:r>
            <a:endParaRPr lang="en-IN" i="0" dirty="0">
              <a:solidFill>
                <a:schemeClr val="tx1"/>
              </a:solidFill>
            </a:endParaRPr>
          </a:p>
          <a:p>
            <a:endParaRPr lang="en-IN" dirty="0"/>
          </a:p>
        </p:txBody>
      </p:sp>
      <p:pic>
        <p:nvPicPr>
          <p:cNvPr id="1026" name="Picture 2" descr="Thomas Parker Electric Car">
            <a:extLst>
              <a:ext uri="{FF2B5EF4-FFF2-40B4-BE49-F238E27FC236}">
                <a16:creationId xmlns:a16="http://schemas.microsoft.com/office/drawing/2014/main" id="{4E3E99A2-DA5B-4E95-AD58-30C8C097C9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5062" y="1340528"/>
            <a:ext cx="4069101" cy="27941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C941A3-0607-44C9-B54D-5025BF7A7A26}"/>
              </a:ext>
            </a:extLst>
          </p:cNvPr>
          <p:cNvSpPr txBox="1"/>
          <p:nvPr/>
        </p:nvSpPr>
        <p:spPr>
          <a:xfrm>
            <a:off x="10360242" y="180631"/>
            <a:ext cx="1660124"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a:t>
            </a:r>
            <a:r>
              <a:rPr lang="en-IN" sz="1100" dirty="0">
                <a:ea typeface="Calibri" panose="020F0502020204030204" pitchFamily="34" charset="0"/>
                <a:cs typeface="Mangal" panose="02040503050203030202" pitchFamily="18" charset="0"/>
              </a:rPr>
              <a:t> Harshit Sharma</a:t>
            </a:r>
            <a:endParaRPr lang="en-IN" sz="1100" dirty="0">
              <a:effectLst/>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07083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ABA6-5B54-4F5E-ADB5-4E9667F54B2E}"/>
              </a:ext>
            </a:extLst>
          </p:cNvPr>
          <p:cNvSpPr>
            <a:spLocks noGrp="1"/>
          </p:cNvSpPr>
          <p:nvPr>
            <p:ph type="title"/>
          </p:nvPr>
        </p:nvSpPr>
        <p:spPr>
          <a:xfrm>
            <a:off x="2077148" y="738531"/>
            <a:ext cx="3505199" cy="976312"/>
          </a:xfrm>
        </p:spPr>
        <p:txBody>
          <a:bodyPr/>
          <a:lstStyle/>
          <a:p>
            <a:r>
              <a:rPr lang="en-IN" dirty="0"/>
              <a:t>Frame Design</a:t>
            </a:r>
          </a:p>
        </p:txBody>
      </p:sp>
      <p:pic>
        <p:nvPicPr>
          <p:cNvPr id="6" name="Content Placeholder 5">
            <a:extLst>
              <a:ext uri="{FF2B5EF4-FFF2-40B4-BE49-F238E27FC236}">
                <a16:creationId xmlns:a16="http://schemas.microsoft.com/office/drawing/2014/main" id="{1B8147DB-7DF9-45CC-A14D-4D84069251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1700" y="4163627"/>
            <a:ext cx="4605399" cy="2542588"/>
          </a:xfrm>
        </p:spPr>
      </p:pic>
      <p:sp>
        <p:nvSpPr>
          <p:cNvPr id="4" name="Text Placeholder 3">
            <a:extLst>
              <a:ext uri="{FF2B5EF4-FFF2-40B4-BE49-F238E27FC236}">
                <a16:creationId xmlns:a16="http://schemas.microsoft.com/office/drawing/2014/main" id="{03EAB493-A0AC-4F5B-B87E-53DCE92063DC}"/>
              </a:ext>
            </a:extLst>
          </p:cNvPr>
          <p:cNvSpPr>
            <a:spLocks noGrp="1"/>
          </p:cNvSpPr>
          <p:nvPr>
            <p:ph type="body" sz="half" idx="2"/>
          </p:nvPr>
        </p:nvSpPr>
        <p:spPr>
          <a:xfrm>
            <a:off x="1373604" y="1922888"/>
            <a:ext cx="5408936" cy="4262436"/>
          </a:xfrm>
        </p:spPr>
        <p:txBody>
          <a:bodyPr/>
          <a:lstStyle/>
          <a:p>
            <a:r>
              <a:rPr lang="en-IN" dirty="0"/>
              <a:t>The chassis of go-kart is a skeleton frame made up of hollow pipes and other materials of different cross sections. The chassis of go-kart must be stable with high torsional rigidity, as well as it should have relatively high degree of flexibility as there is no suspension</a:t>
            </a:r>
          </a:p>
          <a:p>
            <a:endParaRPr lang="en-IN" dirty="0"/>
          </a:p>
          <a:p>
            <a:r>
              <a:rPr lang="en-IN" dirty="0"/>
              <a:t>The tube/rectangular pipe used in the fabrication of the chassis or the other frames/supports may be seam or seamless. Minimum cross section must be 1 inch (25.4mm), for pipe it will be OD and for rectangular section or square section it will be its minimum height. Material certification is essentially0 required to be produced during the technical inspection</a:t>
            </a:r>
          </a:p>
        </p:txBody>
      </p:sp>
      <p:pic>
        <p:nvPicPr>
          <p:cNvPr id="8" name="Picture 7">
            <a:extLst>
              <a:ext uri="{FF2B5EF4-FFF2-40B4-BE49-F238E27FC236}">
                <a16:creationId xmlns:a16="http://schemas.microsoft.com/office/drawing/2014/main" id="{615D9063-4E1A-4BB9-ADB1-66B8B2E71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700" y="738531"/>
            <a:ext cx="4605399" cy="2368715"/>
          </a:xfrm>
          <a:prstGeom prst="rect">
            <a:avLst/>
          </a:prstGeom>
        </p:spPr>
      </p:pic>
      <p:sp>
        <p:nvSpPr>
          <p:cNvPr id="7" name="TextBox 6">
            <a:extLst>
              <a:ext uri="{FF2B5EF4-FFF2-40B4-BE49-F238E27FC236}">
                <a16:creationId xmlns:a16="http://schemas.microsoft.com/office/drawing/2014/main" id="{484109CF-0015-4282-95B0-FF16618B10BB}"/>
              </a:ext>
            </a:extLst>
          </p:cNvPr>
          <p:cNvSpPr txBox="1"/>
          <p:nvPr/>
        </p:nvSpPr>
        <p:spPr>
          <a:xfrm>
            <a:off x="10386874" y="151785"/>
            <a:ext cx="1580225" cy="259495"/>
          </a:xfrm>
          <a:prstGeom prst="rect">
            <a:avLst/>
          </a:prstGeom>
          <a:noFill/>
        </p:spPr>
        <p:txBody>
          <a:bodyPr wrap="square">
            <a:spAutoFit/>
          </a:bodyPr>
          <a:lstStyle/>
          <a:p>
            <a:pPr>
              <a:lnSpc>
                <a:spcPct val="107000"/>
              </a:lnSpc>
              <a:spcAft>
                <a:spcPts val="800"/>
              </a:spcAft>
            </a:pPr>
            <a:r>
              <a:rPr lang="en-IN" sz="1100" dirty="0">
                <a:effectLst/>
                <a:ea typeface="Calibri" panose="020F0502020204030204" pitchFamily="34" charset="0"/>
                <a:cs typeface="Mangal" panose="02040503050203030202" pitchFamily="18" charset="0"/>
              </a:rPr>
              <a:t>By - Chetan Salunke</a:t>
            </a:r>
          </a:p>
        </p:txBody>
      </p:sp>
    </p:spTree>
    <p:extLst>
      <p:ext uri="{BB962C8B-B14F-4D97-AF65-F5344CB8AC3E}">
        <p14:creationId xmlns:p14="http://schemas.microsoft.com/office/powerpoint/2010/main" val="163734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BC0D-D45A-4B6B-B5A3-C0AC6E29C5D8}"/>
              </a:ext>
            </a:extLst>
          </p:cNvPr>
          <p:cNvSpPr>
            <a:spLocks noGrp="1"/>
          </p:cNvSpPr>
          <p:nvPr>
            <p:ph type="title"/>
          </p:nvPr>
        </p:nvSpPr>
        <p:spPr/>
        <p:txBody>
          <a:bodyPr/>
          <a:lstStyle/>
          <a:p>
            <a:r>
              <a:rPr lang="en-IN" dirty="0"/>
              <a:t>Testing and Calculations</a:t>
            </a:r>
          </a:p>
        </p:txBody>
      </p:sp>
      <p:sp>
        <p:nvSpPr>
          <p:cNvPr id="4" name="Text Placeholder 3">
            <a:extLst>
              <a:ext uri="{FF2B5EF4-FFF2-40B4-BE49-F238E27FC236}">
                <a16:creationId xmlns:a16="http://schemas.microsoft.com/office/drawing/2014/main" id="{DD5C9C6B-A0E1-435F-9681-99AEA601EDB9}"/>
              </a:ext>
            </a:extLst>
          </p:cNvPr>
          <p:cNvSpPr>
            <a:spLocks noGrp="1"/>
          </p:cNvSpPr>
          <p:nvPr>
            <p:ph type="body" sz="half" idx="2"/>
          </p:nvPr>
        </p:nvSpPr>
        <p:spPr>
          <a:xfrm>
            <a:off x="1577788" y="1598612"/>
            <a:ext cx="4516623" cy="4813299"/>
          </a:xfrm>
        </p:spPr>
        <p:txBody>
          <a:bodyPr>
            <a:normAutofit/>
          </a:bodyPr>
          <a:lstStyle/>
          <a:p>
            <a:pPr marL="469265" indent="-6350" algn="ctr">
              <a:lnSpc>
                <a:spcPct val="107000"/>
              </a:lnSpc>
              <a:spcAft>
                <a:spcPts val="15"/>
              </a:spcAft>
            </a:pPr>
            <a:r>
              <a:rPr lang="en-IN" sz="1800" dirty="0">
                <a:solidFill>
                  <a:srgbClr val="000000"/>
                </a:solidFill>
                <a:effectLst/>
                <a:latin typeface="Times New Roman" panose="02020603050405020304" pitchFamily="18" charset="0"/>
                <a:ea typeface="Times New Roman" panose="02020603050405020304" pitchFamily="18" charset="0"/>
              </a:rPr>
              <a:t> </a:t>
            </a:r>
          </a:p>
          <a:p>
            <a:r>
              <a:rPr lang="en-IN" dirty="0">
                <a:solidFill>
                  <a:schemeClr val="bg1">
                    <a:lumMod val="50000"/>
                  </a:schemeClr>
                </a:solidFill>
                <a:effectLst/>
                <a:ea typeface="Times New Roman" panose="02020603050405020304" pitchFamily="18" charset="0"/>
              </a:rPr>
              <a:t>Keeping the frame as light as possible was a top priority. When power is limited, vehicle weight is a large factor in vehicle performance. The frame is one of the largest and heaviest components of the car, and which is why special attention was placed on the vehicle’s frame weight. The strategy utilized to minimize weight consisted of determining defined goals for the chassis and employing the correct material in the best places to accomplish those goals. Once baseline safety design requirements were met, FEA aided the material decision making process. FEA specifically helped to determine whether a member was under high or low stresses, in the scenarios discussed previously, making the chassis design process efficient and effective. </a:t>
            </a:r>
            <a:endParaRPr lang="en-IN" dirty="0">
              <a:solidFill>
                <a:schemeClr val="bg1">
                  <a:lumMod val="50000"/>
                </a:schemeClr>
              </a:solidFill>
            </a:endParaRPr>
          </a:p>
        </p:txBody>
      </p:sp>
      <p:grpSp>
        <p:nvGrpSpPr>
          <p:cNvPr id="5" name="Group 4">
            <a:extLst>
              <a:ext uri="{FF2B5EF4-FFF2-40B4-BE49-F238E27FC236}">
                <a16:creationId xmlns:a16="http://schemas.microsoft.com/office/drawing/2014/main" id="{3263FE50-00C5-4CDA-B357-59D03A1357F3}"/>
              </a:ext>
            </a:extLst>
          </p:cNvPr>
          <p:cNvGrpSpPr/>
          <p:nvPr/>
        </p:nvGrpSpPr>
        <p:grpSpPr>
          <a:xfrm>
            <a:off x="7076841" y="2068699"/>
            <a:ext cx="4516623" cy="2255856"/>
            <a:chOff x="0" y="-1"/>
            <a:chExt cx="5430012" cy="2068069"/>
          </a:xfrm>
        </p:grpSpPr>
        <p:pic>
          <p:nvPicPr>
            <p:cNvPr id="6" name="Picture 5">
              <a:extLst>
                <a:ext uri="{FF2B5EF4-FFF2-40B4-BE49-F238E27FC236}">
                  <a16:creationId xmlns:a16="http://schemas.microsoft.com/office/drawing/2014/main" id="{D5F5A014-0464-41DD-B347-BC16C711544B}"/>
                </a:ext>
              </a:extLst>
            </p:cNvPr>
            <p:cNvPicPr/>
            <p:nvPr/>
          </p:nvPicPr>
          <p:blipFill>
            <a:blip r:embed="rId2"/>
            <a:stretch>
              <a:fillRect/>
            </a:stretch>
          </p:blipFill>
          <p:spPr>
            <a:xfrm>
              <a:off x="0" y="0"/>
              <a:ext cx="2763012" cy="2068068"/>
            </a:xfrm>
            <a:prstGeom prst="rect">
              <a:avLst/>
            </a:prstGeom>
          </p:spPr>
        </p:pic>
        <p:pic>
          <p:nvPicPr>
            <p:cNvPr id="7" name="Picture 6">
              <a:extLst>
                <a:ext uri="{FF2B5EF4-FFF2-40B4-BE49-F238E27FC236}">
                  <a16:creationId xmlns:a16="http://schemas.microsoft.com/office/drawing/2014/main" id="{F87A9365-E837-41A7-ABA1-11FAAEECFEAE}"/>
                </a:ext>
              </a:extLst>
            </p:cNvPr>
            <p:cNvPicPr/>
            <p:nvPr/>
          </p:nvPicPr>
          <p:blipFill>
            <a:blip r:embed="rId3"/>
            <a:stretch>
              <a:fillRect/>
            </a:stretch>
          </p:blipFill>
          <p:spPr>
            <a:xfrm>
              <a:off x="2763012" y="-1"/>
              <a:ext cx="2667000" cy="2068068"/>
            </a:xfrm>
            <a:prstGeom prst="rect">
              <a:avLst/>
            </a:prstGeom>
          </p:spPr>
        </p:pic>
      </p:grpSp>
    </p:spTree>
    <p:extLst>
      <p:ext uri="{BB962C8B-B14F-4D97-AF65-F5344CB8AC3E}">
        <p14:creationId xmlns:p14="http://schemas.microsoft.com/office/powerpoint/2010/main" val="112714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5F89-5156-4957-ADC1-867AC5F0F058}"/>
              </a:ext>
            </a:extLst>
          </p:cNvPr>
          <p:cNvSpPr>
            <a:spLocks noGrp="1"/>
          </p:cNvSpPr>
          <p:nvPr>
            <p:ph type="title"/>
          </p:nvPr>
        </p:nvSpPr>
        <p:spPr/>
        <p:txBody>
          <a:bodyPr/>
          <a:lstStyle/>
          <a:p>
            <a:r>
              <a:rPr lang="en-IN" dirty="0"/>
              <a:t>Impacts</a:t>
            </a:r>
          </a:p>
        </p:txBody>
      </p:sp>
      <p:graphicFrame>
        <p:nvGraphicFramePr>
          <p:cNvPr id="5" name="Table 4">
            <a:extLst>
              <a:ext uri="{FF2B5EF4-FFF2-40B4-BE49-F238E27FC236}">
                <a16:creationId xmlns:a16="http://schemas.microsoft.com/office/drawing/2014/main" id="{B0BC1134-40A1-4B04-9868-C55CC6345387}"/>
              </a:ext>
            </a:extLst>
          </p:cNvPr>
          <p:cNvGraphicFramePr>
            <a:graphicFrameLocks noGrp="1"/>
          </p:cNvGraphicFramePr>
          <p:nvPr>
            <p:extLst>
              <p:ext uri="{D42A27DB-BD31-4B8C-83A1-F6EECF244321}">
                <p14:modId xmlns:p14="http://schemas.microsoft.com/office/powerpoint/2010/main" val="3477374345"/>
              </p:ext>
            </p:extLst>
          </p:nvPr>
        </p:nvGraphicFramePr>
        <p:xfrm>
          <a:off x="2097741" y="1999128"/>
          <a:ext cx="8597152" cy="4069978"/>
        </p:xfrm>
        <a:graphic>
          <a:graphicData uri="http://schemas.openxmlformats.org/drawingml/2006/table">
            <a:tbl>
              <a:tblPr firstRow="1" firstCol="1" bandRow="1">
                <a:tableStyleId>{5C22544A-7EE6-4342-B048-85BDC9FD1C3A}</a:tableStyleId>
              </a:tblPr>
              <a:tblGrid>
                <a:gridCol w="1188899">
                  <a:extLst>
                    <a:ext uri="{9D8B030D-6E8A-4147-A177-3AD203B41FA5}">
                      <a16:colId xmlns:a16="http://schemas.microsoft.com/office/drawing/2014/main" val="551927389"/>
                    </a:ext>
                  </a:extLst>
                </a:gridCol>
                <a:gridCol w="741563">
                  <a:extLst>
                    <a:ext uri="{9D8B030D-6E8A-4147-A177-3AD203B41FA5}">
                      <a16:colId xmlns:a16="http://schemas.microsoft.com/office/drawing/2014/main" val="1309015474"/>
                    </a:ext>
                  </a:extLst>
                </a:gridCol>
                <a:gridCol w="1045014">
                  <a:extLst>
                    <a:ext uri="{9D8B030D-6E8A-4147-A177-3AD203B41FA5}">
                      <a16:colId xmlns:a16="http://schemas.microsoft.com/office/drawing/2014/main" val="436161806"/>
                    </a:ext>
                  </a:extLst>
                </a:gridCol>
                <a:gridCol w="1211035">
                  <a:extLst>
                    <a:ext uri="{9D8B030D-6E8A-4147-A177-3AD203B41FA5}">
                      <a16:colId xmlns:a16="http://schemas.microsoft.com/office/drawing/2014/main" val="1579069354"/>
                    </a:ext>
                  </a:extLst>
                </a:gridCol>
                <a:gridCol w="1800412">
                  <a:extLst>
                    <a:ext uri="{9D8B030D-6E8A-4147-A177-3AD203B41FA5}">
                      <a16:colId xmlns:a16="http://schemas.microsoft.com/office/drawing/2014/main" val="922101946"/>
                    </a:ext>
                  </a:extLst>
                </a:gridCol>
                <a:gridCol w="1365989">
                  <a:extLst>
                    <a:ext uri="{9D8B030D-6E8A-4147-A177-3AD203B41FA5}">
                      <a16:colId xmlns:a16="http://schemas.microsoft.com/office/drawing/2014/main" val="368179615"/>
                    </a:ext>
                  </a:extLst>
                </a:gridCol>
                <a:gridCol w="1244240">
                  <a:extLst>
                    <a:ext uri="{9D8B030D-6E8A-4147-A177-3AD203B41FA5}">
                      <a16:colId xmlns:a16="http://schemas.microsoft.com/office/drawing/2014/main" val="2623345628"/>
                    </a:ext>
                  </a:extLst>
                </a:gridCol>
              </a:tblGrid>
              <a:tr h="291756">
                <a:tc gridSpan="7">
                  <a:txBody>
                    <a:bodyPr/>
                    <a:lstStyle/>
                    <a:p>
                      <a:pPr marL="113030" marR="40640" indent="-6350" algn="ctr">
                        <a:lnSpc>
                          <a:spcPct val="107000"/>
                        </a:lnSpc>
                        <a:spcAft>
                          <a:spcPts val="60"/>
                        </a:spcAft>
                      </a:pPr>
                      <a:r>
                        <a:rPr lang="en-IN" sz="1200" dirty="0">
                          <a:effectLst/>
                        </a:rPr>
                        <a:t>Table 5.4 Maximum translational displacement and Factor of Safety Calculation </a:t>
                      </a:r>
                      <a:endParaRPr lang="en-IN" sz="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75393895"/>
                  </a:ext>
                </a:extLst>
              </a:tr>
              <a:tr h="979549">
                <a:tc>
                  <a:txBody>
                    <a:bodyPr/>
                    <a:lstStyle/>
                    <a:p>
                      <a:pPr marL="113030" indent="-6350" algn="l">
                        <a:lnSpc>
                          <a:spcPct val="107000"/>
                        </a:lnSpc>
                        <a:spcAft>
                          <a:spcPts val="60"/>
                        </a:spcAft>
                        <a:tabLst>
                          <a:tab pos="675005" algn="r"/>
                        </a:tabLst>
                      </a:pPr>
                      <a:r>
                        <a:rPr lang="en-IN" sz="1200">
                          <a:effectLst/>
                        </a:rPr>
                        <a:t>Type 	of </a:t>
                      </a:r>
                    </a:p>
                    <a:p>
                      <a:pPr marL="1270" indent="-6350" algn="l">
                        <a:lnSpc>
                          <a:spcPct val="107000"/>
                        </a:lnSpc>
                        <a:spcAft>
                          <a:spcPts val="60"/>
                        </a:spcAft>
                      </a:pPr>
                      <a:r>
                        <a:rPr lang="en-IN" sz="1200">
                          <a:effectLst/>
                        </a:rPr>
                        <a:t>Test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Acc.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Load </a:t>
                      </a:r>
                    </a:p>
                    <a:p>
                      <a:pPr marL="1270" indent="-6350" algn="l">
                        <a:lnSpc>
                          <a:spcPct val="107000"/>
                        </a:lnSpc>
                        <a:spcAft>
                          <a:spcPts val="60"/>
                        </a:spcAft>
                      </a:pPr>
                      <a:r>
                        <a:rPr lang="en-IN" sz="1200">
                          <a:effectLst/>
                        </a:rPr>
                        <a:t>(N)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Impulse </a:t>
                      </a:r>
                    </a:p>
                    <a:p>
                      <a:pPr marL="1270" indent="-6350" algn="l">
                        <a:lnSpc>
                          <a:spcPct val="107000"/>
                        </a:lnSpc>
                        <a:spcAft>
                          <a:spcPts val="60"/>
                        </a:spcAft>
                      </a:pPr>
                      <a:r>
                        <a:rPr lang="en-IN" sz="1200">
                          <a:effectLst/>
                        </a:rPr>
                        <a:t>Time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Max. </a:t>
                      </a:r>
                    </a:p>
                    <a:p>
                      <a:pPr marL="1270" indent="-6350" algn="l">
                        <a:lnSpc>
                          <a:spcPct val="107000"/>
                        </a:lnSpc>
                        <a:spcAft>
                          <a:spcPts val="60"/>
                        </a:spcAft>
                      </a:pPr>
                      <a:r>
                        <a:rPr lang="en-IN" sz="1200">
                          <a:effectLst/>
                        </a:rPr>
                        <a:t>Translational </a:t>
                      </a:r>
                    </a:p>
                    <a:p>
                      <a:pPr marL="1270" indent="-6350" algn="l">
                        <a:lnSpc>
                          <a:spcPct val="107000"/>
                        </a:lnSpc>
                        <a:spcAft>
                          <a:spcPts val="60"/>
                        </a:spcAft>
                      </a:pPr>
                      <a:r>
                        <a:rPr lang="en-IN" sz="1200">
                          <a:effectLst/>
                        </a:rPr>
                        <a:t>Disp. (mm)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13030" indent="-6350" algn="l">
                        <a:lnSpc>
                          <a:spcPct val="107000"/>
                        </a:lnSpc>
                        <a:spcAft>
                          <a:spcPts val="60"/>
                        </a:spcAft>
                        <a:tabLst>
                          <a:tab pos="797560" algn="r"/>
                        </a:tabLst>
                      </a:pPr>
                      <a:r>
                        <a:rPr lang="en-IN" sz="1200">
                          <a:effectLst/>
                        </a:rPr>
                        <a:t>Max. 	Von </a:t>
                      </a:r>
                    </a:p>
                    <a:p>
                      <a:pPr marL="113030" indent="-6350" algn="l">
                        <a:lnSpc>
                          <a:spcPct val="107000"/>
                        </a:lnSpc>
                        <a:spcAft>
                          <a:spcPts val="60"/>
                        </a:spcAft>
                      </a:pPr>
                      <a:r>
                        <a:rPr lang="en-IN" sz="1200">
                          <a:effectLst/>
                        </a:rPr>
                        <a:t>Mises </a:t>
                      </a:r>
                    </a:p>
                    <a:p>
                      <a:pPr marL="113030" indent="-6350" algn="l">
                        <a:lnSpc>
                          <a:spcPct val="107000"/>
                        </a:lnSpc>
                        <a:spcAft>
                          <a:spcPts val="60"/>
                        </a:spcAft>
                      </a:pPr>
                      <a:r>
                        <a:rPr lang="en-IN" sz="1200">
                          <a:effectLst/>
                        </a:rPr>
                        <a:t>Stress </a:t>
                      </a:r>
                    </a:p>
                    <a:p>
                      <a:pPr marL="113030" indent="-6350" algn="l">
                        <a:lnSpc>
                          <a:spcPct val="107000"/>
                        </a:lnSpc>
                        <a:spcAft>
                          <a:spcPts val="60"/>
                        </a:spcAft>
                      </a:pPr>
                      <a:r>
                        <a:rPr lang="en-IN" sz="1200">
                          <a:effectLst/>
                        </a:rPr>
                        <a:t>(N/mm2)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FOS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extLst>
                  <a:ext uri="{0D108BD9-81ED-4DB2-BD59-A6C34878D82A}">
                    <a16:rowId xmlns:a16="http://schemas.microsoft.com/office/drawing/2014/main" val="522582211"/>
                  </a:ext>
                </a:extLst>
              </a:tr>
              <a:tr h="499414">
                <a:tc>
                  <a:txBody>
                    <a:bodyPr/>
                    <a:lstStyle/>
                    <a:p>
                      <a:pPr marL="1270" marR="26035" indent="-6350" algn="l">
                        <a:lnSpc>
                          <a:spcPct val="107000"/>
                        </a:lnSpc>
                        <a:spcAft>
                          <a:spcPts val="60"/>
                        </a:spcAft>
                      </a:pPr>
                      <a:r>
                        <a:rPr lang="en-IN" sz="1200">
                          <a:effectLst/>
                        </a:rPr>
                        <a:t>Static Test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1000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0.146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13030" indent="-6350" algn="l">
                        <a:lnSpc>
                          <a:spcPct val="107000"/>
                        </a:lnSpc>
                        <a:spcAft>
                          <a:spcPts val="60"/>
                        </a:spcAft>
                      </a:pPr>
                      <a:r>
                        <a:rPr lang="en-IN" sz="1200">
                          <a:effectLst/>
                        </a:rPr>
                        <a:t>12.2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20.49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extLst>
                  <a:ext uri="{0D108BD9-81ED-4DB2-BD59-A6C34878D82A}">
                    <a16:rowId xmlns:a16="http://schemas.microsoft.com/office/drawing/2014/main" val="2860592486"/>
                  </a:ext>
                </a:extLst>
              </a:tr>
              <a:tr h="520997">
                <a:tc>
                  <a:txBody>
                    <a:bodyPr/>
                    <a:lstStyle/>
                    <a:p>
                      <a:pPr marL="1270" indent="-6350" algn="l">
                        <a:lnSpc>
                          <a:spcPct val="107000"/>
                        </a:lnSpc>
                        <a:spcAft>
                          <a:spcPts val="60"/>
                        </a:spcAft>
                      </a:pPr>
                      <a:r>
                        <a:rPr lang="en-IN" sz="1200">
                          <a:effectLst/>
                        </a:rPr>
                        <a:t>Front </a:t>
                      </a:r>
                    </a:p>
                    <a:p>
                      <a:pPr marL="1270" indent="-6350" algn="l">
                        <a:lnSpc>
                          <a:spcPct val="107000"/>
                        </a:lnSpc>
                        <a:spcAft>
                          <a:spcPts val="60"/>
                        </a:spcAft>
                      </a:pPr>
                      <a:r>
                        <a:rPr lang="en-IN" sz="1200">
                          <a:effectLst/>
                        </a:rPr>
                        <a:t>Impact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4g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8000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0.42 s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0.289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13030" indent="-6350" algn="l">
                        <a:lnSpc>
                          <a:spcPct val="107000"/>
                        </a:lnSpc>
                        <a:spcAft>
                          <a:spcPts val="60"/>
                        </a:spcAft>
                      </a:pPr>
                      <a:r>
                        <a:rPr lang="en-IN" sz="1200">
                          <a:effectLst/>
                        </a:rPr>
                        <a:t>55.8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4.48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extLst>
                  <a:ext uri="{0D108BD9-81ED-4DB2-BD59-A6C34878D82A}">
                    <a16:rowId xmlns:a16="http://schemas.microsoft.com/office/drawing/2014/main" val="822347727"/>
                  </a:ext>
                </a:extLst>
              </a:tr>
              <a:tr h="520997">
                <a:tc>
                  <a:txBody>
                    <a:bodyPr/>
                    <a:lstStyle/>
                    <a:p>
                      <a:pPr marL="1270" indent="-6350" algn="l">
                        <a:lnSpc>
                          <a:spcPct val="107000"/>
                        </a:lnSpc>
                        <a:spcAft>
                          <a:spcPts val="60"/>
                        </a:spcAft>
                      </a:pPr>
                      <a:r>
                        <a:rPr lang="en-IN" sz="1200">
                          <a:effectLst/>
                        </a:rPr>
                        <a:t>Rear </a:t>
                      </a:r>
                    </a:p>
                    <a:p>
                      <a:pPr marL="1270" indent="-6350" algn="l">
                        <a:lnSpc>
                          <a:spcPct val="107000"/>
                        </a:lnSpc>
                        <a:spcAft>
                          <a:spcPts val="60"/>
                        </a:spcAft>
                      </a:pPr>
                      <a:r>
                        <a:rPr lang="en-IN" sz="1200">
                          <a:effectLst/>
                        </a:rPr>
                        <a:t>Impact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4g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8000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0.42 s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0.285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13030" indent="-6350" algn="l">
                        <a:lnSpc>
                          <a:spcPct val="107000"/>
                        </a:lnSpc>
                        <a:spcAft>
                          <a:spcPts val="60"/>
                        </a:spcAft>
                      </a:pPr>
                      <a:r>
                        <a:rPr lang="en-IN" sz="1200">
                          <a:effectLst/>
                        </a:rPr>
                        <a:t>56.7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4.40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extLst>
                  <a:ext uri="{0D108BD9-81ED-4DB2-BD59-A6C34878D82A}">
                    <a16:rowId xmlns:a16="http://schemas.microsoft.com/office/drawing/2014/main" val="2980985019"/>
                  </a:ext>
                </a:extLst>
              </a:tr>
              <a:tr h="507027">
                <a:tc>
                  <a:txBody>
                    <a:bodyPr/>
                    <a:lstStyle/>
                    <a:p>
                      <a:pPr marL="1270" indent="-6350" algn="l">
                        <a:lnSpc>
                          <a:spcPct val="107000"/>
                        </a:lnSpc>
                        <a:spcAft>
                          <a:spcPts val="60"/>
                        </a:spcAft>
                      </a:pPr>
                      <a:r>
                        <a:rPr lang="en-IN" sz="1200">
                          <a:effectLst/>
                        </a:rPr>
                        <a:t>Left Side Impact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2g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4000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0.83 s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0.709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13030" indent="-6350" algn="l">
                        <a:lnSpc>
                          <a:spcPct val="107000"/>
                        </a:lnSpc>
                        <a:spcAft>
                          <a:spcPts val="60"/>
                        </a:spcAft>
                      </a:pPr>
                      <a:r>
                        <a:rPr lang="en-IN" sz="1200">
                          <a:effectLst/>
                        </a:rPr>
                        <a:t>99.4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2.51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extLst>
                  <a:ext uri="{0D108BD9-81ED-4DB2-BD59-A6C34878D82A}">
                    <a16:rowId xmlns:a16="http://schemas.microsoft.com/office/drawing/2014/main" val="786105337"/>
                  </a:ext>
                </a:extLst>
              </a:tr>
              <a:tr h="750238">
                <a:tc>
                  <a:txBody>
                    <a:bodyPr/>
                    <a:lstStyle/>
                    <a:p>
                      <a:pPr marL="1270" indent="-6350" algn="l">
                        <a:lnSpc>
                          <a:spcPct val="107000"/>
                        </a:lnSpc>
                        <a:spcAft>
                          <a:spcPts val="60"/>
                        </a:spcAft>
                      </a:pPr>
                      <a:r>
                        <a:rPr lang="en-IN" sz="1200">
                          <a:effectLst/>
                        </a:rPr>
                        <a:t>Right </a:t>
                      </a:r>
                    </a:p>
                    <a:p>
                      <a:pPr marL="1270" indent="-6350" algn="l">
                        <a:lnSpc>
                          <a:spcPct val="107000"/>
                        </a:lnSpc>
                        <a:spcAft>
                          <a:spcPts val="60"/>
                        </a:spcAft>
                      </a:pPr>
                      <a:r>
                        <a:rPr lang="en-IN" sz="1200">
                          <a:effectLst/>
                        </a:rPr>
                        <a:t>Impact </a:t>
                      </a:r>
                    </a:p>
                    <a:p>
                      <a:pPr marL="1270" indent="-6350" algn="l">
                        <a:lnSpc>
                          <a:spcPct val="107000"/>
                        </a:lnSpc>
                        <a:spcAft>
                          <a:spcPts val="60"/>
                        </a:spcAft>
                      </a:pPr>
                      <a:r>
                        <a:rPr lang="en-IN" sz="1200">
                          <a:effectLst/>
                        </a:rPr>
                        <a:t>Test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2g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4000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0.83 s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a:effectLst/>
                        </a:rPr>
                        <a:t>0.586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13030" indent="-6350" algn="l">
                        <a:lnSpc>
                          <a:spcPct val="107000"/>
                        </a:lnSpc>
                        <a:spcAft>
                          <a:spcPts val="60"/>
                        </a:spcAft>
                      </a:pPr>
                      <a:r>
                        <a:rPr lang="en-IN" sz="1200">
                          <a:effectLst/>
                        </a:rPr>
                        <a:t>86.8 </a:t>
                      </a:r>
                      <a:endParaRPr lang="en-IN" sz="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tc>
                  <a:txBody>
                    <a:bodyPr/>
                    <a:lstStyle/>
                    <a:p>
                      <a:pPr marL="1270" indent="-6350" algn="l">
                        <a:lnSpc>
                          <a:spcPct val="107000"/>
                        </a:lnSpc>
                        <a:spcAft>
                          <a:spcPts val="60"/>
                        </a:spcAft>
                      </a:pPr>
                      <a:r>
                        <a:rPr lang="en-IN" sz="1200" dirty="0">
                          <a:effectLst/>
                        </a:rPr>
                        <a:t>2.88 </a:t>
                      </a:r>
                      <a:endParaRPr lang="en-IN" sz="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90170" marR="53340" marT="83185" marB="0"/>
                </a:tc>
                <a:extLst>
                  <a:ext uri="{0D108BD9-81ED-4DB2-BD59-A6C34878D82A}">
                    <a16:rowId xmlns:a16="http://schemas.microsoft.com/office/drawing/2014/main" val="3724064647"/>
                  </a:ext>
                </a:extLst>
              </a:tr>
            </a:tbl>
          </a:graphicData>
        </a:graphic>
      </p:graphicFrame>
    </p:spTree>
    <p:extLst>
      <p:ext uri="{BB962C8B-B14F-4D97-AF65-F5344CB8AC3E}">
        <p14:creationId xmlns:p14="http://schemas.microsoft.com/office/powerpoint/2010/main" val="275595939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760</TotalTime>
  <Words>2689</Words>
  <Application>Microsoft Office PowerPoint</Application>
  <PresentationFormat>Widescreen</PresentationFormat>
  <Paragraphs>238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Gothic</vt:lpstr>
      <vt:lpstr>Helvetica Neue</vt:lpstr>
      <vt:lpstr>Times New Roman</vt:lpstr>
      <vt:lpstr>Wingdings 3</vt:lpstr>
      <vt:lpstr>Wisp</vt:lpstr>
      <vt:lpstr>ELECTRIC GO-KART PROJECT </vt:lpstr>
      <vt:lpstr>INDEX</vt:lpstr>
      <vt:lpstr>Introduction</vt:lpstr>
      <vt:lpstr>Methodology</vt:lpstr>
      <vt:lpstr>Prototype</vt:lpstr>
      <vt:lpstr>Application of Electric Car</vt:lpstr>
      <vt:lpstr>Frame Design</vt:lpstr>
      <vt:lpstr>Testing and Calculations</vt:lpstr>
      <vt:lpstr>Impacts</vt:lpstr>
      <vt:lpstr>Chassis</vt:lpstr>
      <vt:lpstr>Engine Mounting</vt:lpstr>
      <vt:lpstr>Chain and Sprocket</vt:lpstr>
      <vt:lpstr>Steering System</vt:lpstr>
      <vt:lpstr>Steering System</vt:lpstr>
      <vt:lpstr>Consideration</vt:lpstr>
      <vt:lpstr>Braking System</vt:lpstr>
      <vt:lpstr>About Battery</vt:lpstr>
      <vt:lpstr>Speed Controller</vt:lpstr>
      <vt:lpstr>Important keys in speed controller </vt:lpstr>
      <vt:lpstr>Electric motor</vt:lpstr>
      <vt:lpstr>Engines</vt:lpstr>
      <vt:lpstr>Wheels</vt:lpstr>
      <vt:lpstr>Fibre Parts</vt:lpstr>
      <vt:lpstr>Manufacturing rules</vt:lpstr>
      <vt:lpstr>Safety</vt:lpstr>
      <vt:lpstr>Failure Modes</vt:lpstr>
      <vt:lpstr>Approximate cost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SALUNKE</dc:creator>
  <cp:lastModifiedBy>CHETAN SALUNKE</cp:lastModifiedBy>
  <cp:revision>61</cp:revision>
  <dcterms:created xsi:type="dcterms:W3CDTF">2021-03-01T13:13:40Z</dcterms:created>
  <dcterms:modified xsi:type="dcterms:W3CDTF">2022-04-13T21:40:04Z</dcterms:modified>
</cp:coreProperties>
</file>